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 id="2147483670" r:id="rId2"/>
  </p:sldMasterIdLst>
  <p:notesMasterIdLst>
    <p:notesMasterId r:id="rId18"/>
  </p:notesMasterIdLst>
  <p:sldIdLst>
    <p:sldId id="423" r:id="rId3"/>
    <p:sldId id="450" r:id="rId4"/>
    <p:sldId id="467" r:id="rId5"/>
    <p:sldId id="468" r:id="rId6"/>
    <p:sldId id="451" r:id="rId7"/>
    <p:sldId id="469" r:id="rId8"/>
    <p:sldId id="457" r:id="rId9"/>
    <p:sldId id="466" r:id="rId10"/>
    <p:sldId id="461" r:id="rId11"/>
    <p:sldId id="463" r:id="rId12"/>
    <p:sldId id="464" r:id="rId13"/>
    <p:sldId id="465" r:id="rId14"/>
    <p:sldId id="470" r:id="rId15"/>
    <p:sldId id="462" r:id="rId16"/>
    <p:sldId id="444" r:id="rId17"/>
  </p:sldIdLst>
  <p:sldSz cx="12192000" cy="6858000"/>
  <p:notesSz cx="6858000" cy="9144000"/>
  <p:embeddedFontLst>
    <p:embeddedFont>
      <p:font typeface="Cambria" panose="02040503050406030204" pitchFamily="18"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Times" panose="02020603050405020304" pitchFamily="18" charset="0"/>
      <p:regular r:id="rId27"/>
      <p:bold r:id="rId28"/>
      <p:italic r:id="rId29"/>
      <p:boldItalic r:id="rId3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ille de Paris" id="{69363AC6-17A9-4254-B8E5-04F59463C2F4}">
          <p14:sldIdLst>
            <p14:sldId id="423"/>
          </p14:sldIdLst>
        </p14:section>
        <p14:section name="Ville de Paris - Partie 1" id="{2E105918-A185-4971-BE0E-193C6D62C75B}">
          <p14:sldIdLst>
            <p14:sldId id="450"/>
            <p14:sldId id="467"/>
            <p14:sldId id="468"/>
            <p14:sldId id="451"/>
            <p14:sldId id="469"/>
            <p14:sldId id="457"/>
            <p14:sldId id="466"/>
            <p14:sldId id="461"/>
            <p14:sldId id="463"/>
            <p14:sldId id="464"/>
            <p14:sldId id="465"/>
            <p14:sldId id="470"/>
            <p14:sldId id="462"/>
          </p14:sldIdLst>
        </p14:section>
        <p14:section name="Ville de Paris - Partie 6" id="{92EAC61B-53FB-7A4C-8E67-0EA4C3FA24EC}">
          <p14:sldIdLst>
            <p14:sldId id="444"/>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3" autoAdjust="0"/>
    <p:restoredTop sz="94730" autoAdjust="0"/>
  </p:normalViewPr>
  <p:slideViewPr>
    <p:cSldViewPr snapToGrid="0" showGuides="1">
      <p:cViewPr varScale="1">
        <p:scale>
          <a:sx n="62" d="100"/>
          <a:sy n="62" d="100"/>
        </p:scale>
        <p:origin x="-984" y="-64"/>
      </p:cViewPr>
      <p:guideLst>
        <p:guide orient="horz" pos="2160"/>
        <p:guide pos="3840"/>
      </p:guideLst>
    </p:cSldViewPr>
  </p:slideViewPr>
  <p:notesTextViewPr>
    <p:cViewPr>
      <p:scale>
        <a:sx n="1" d="1"/>
        <a:sy n="1" d="1"/>
      </p:scale>
      <p:origin x="0" y="0"/>
    </p:cViewPr>
  </p:notesTextViewPr>
  <p:sorterViewPr>
    <p:cViewPr varScale="1">
      <p:scale>
        <a:sx n="1" d="1"/>
        <a:sy n="1" d="1"/>
      </p:scale>
      <p:origin x="0" y="2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9CDCFA-5BA2-4CEF-900E-E9DFAB8AE87B}" type="datetimeFigureOut">
              <a:rPr lang="fr-FR" smtClean="0"/>
              <a:pPr/>
              <a:t>07/07/2022</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A8C49C-F461-49D9-92F3-EE9304A0BFC4}" type="slidenum">
              <a:rPr lang="fr-FR" smtClean="0"/>
              <a:pPr/>
              <a:t>‹N°›</a:t>
            </a:fld>
            <a:endParaRPr lang="fr-FR"/>
          </a:p>
        </p:txBody>
      </p:sp>
    </p:spTree>
    <p:extLst>
      <p:ext uri="{BB962C8B-B14F-4D97-AF65-F5344CB8AC3E}">
        <p14:creationId xmlns:p14="http://schemas.microsoft.com/office/powerpoint/2010/main" val="390588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avec fond bleu anthracite">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0C5EE01-F973-4120-91B8-34CAA765DBA3}"/>
              </a:ext>
            </a:extLst>
          </p:cNvPr>
          <p:cNvSpPr>
            <a:spLocks noGrp="1"/>
          </p:cNvSpPr>
          <p:nvPr>
            <p:ph type="ctrTitle"/>
          </p:nvPr>
        </p:nvSpPr>
        <p:spPr>
          <a:xfrm>
            <a:off x="596664" y="3129138"/>
            <a:ext cx="10800000" cy="1800000"/>
          </a:xfrm>
        </p:spPr>
        <p:txBody>
          <a:bodyPr anchor="t"/>
          <a:lstStyle>
            <a:lvl1pPr algn="l">
              <a:lnSpc>
                <a:spcPct val="115000"/>
              </a:lnSpc>
              <a:defRPr sz="3400">
                <a:solidFill>
                  <a:schemeClr val="tx1"/>
                </a:solidFill>
              </a:defRPr>
            </a:lvl1pPr>
          </a:lstStyle>
          <a:p>
            <a:r>
              <a:rPr lang="fr-FR" smtClean="0"/>
              <a:t>Modifiez le style du titre</a:t>
            </a:r>
            <a:endParaRPr lang="fr-FR" dirty="0"/>
          </a:p>
        </p:txBody>
      </p:sp>
      <p:sp>
        <p:nvSpPr>
          <p:cNvPr id="3" name="Sous-titre 2">
            <a:extLst>
              <a:ext uri="{FF2B5EF4-FFF2-40B4-BE49-F238E27FC236}">
                <a16:creationId xmlns="" xmlns:a16="http://schemas.microsoft.com/office/drawing/2014/main" id="{40AEA671-FC71-4FFA-B81F-CABE73D6E490}"/>
              </a:ext>
            </a:extLst>
          </p:cNvPr>
          <p:cNvSpPr>
            <a:spLocks noGrp="1"/>
          </p:cNvSpPr>
          <p:nvPr>
            <p:ph type="subTitle" idx="1"/>
          </p:nvPr>
        </p:nvSpPr>
        <p:spPr>
          <a:xfrm>
            <a:off x="596664" y="5051807"/>
            <a:ext cx="10800000" cy="720000"/>
          </a:xfrm>
        </p:spPr>
        <p:txBody>
          <a:bodyPr anchor="t"/>
          <a:lstStyle>
            <a:lvl1pPr marL="0" indent="0" algn="l">
              <a:lnSpc>
                <a:spcPct val="115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cxnSp>
        <p:nvCxnSpPr>
          <p:cNvPr id="10" name="Connecteur droit 9">
            <a:extLst>
              <a:ext uri="{FF2B5EF4-FFF2-40B4-BE49-F238E27FC236}">
                <a16:creationId xmlns="" xmlns:a16="http://schemas.microsoft.com/office/drawing/2014/main" id="{20F605FF-A3F4-4B25-8AB3-DFD7CC06BF28}"/>
              </a:ext>
            </a:extLst>
          </p:cNvPr>
          <p:cNvCxnSpPr/>
          <p:nvPr userDrawn="1"/>
        </p:nvCxnSpPr>
        <p:spPr>
          <a:xfrm>
            <a:off x="684000" y="2043904"/>
            <a:ext cx="10821600" cy="0"/>
          </a:xfrm>
          <a:prstGeom prst="line">
            <a:avLst/>
          </a:prstGeom>
          <a:ln w="889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 xmlns:a16="http://schemas.microsoft.com/office/drawing/2014/main" id="{4B053746-5C00-2744-AF94-AEB9A694CD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11182521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e">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6765131" y="1814400"/>
            <a:ext cx="4625193"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 xmlns:a16="http://schemas.microsoft.com/office/drawing/2014/main" id="{9244C946-C589-4599-A34B-208F47A016BA}"/>
              </a:ext>
            </a:extLst>
          </p:cNvPr>
          <p:cNvSpPr>
            <a:spLocks noGrp="1"/>
          </p:cNvSpPr>
          <p:nvPr>
            <p:ph type="pic" idx="14"/>
          </p:nvPr>
        </p:nvSpPr>
        <p:spPr>
          <a:xfrm>
            <a:off x="684000" y="1938338"/>
            <a:ext cx="5952544" cy="4226400"/>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15"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6"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7077823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e + photo ">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590324" y="1814400"/>
            <a:ext cx="4625193"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 xmlns:a16="http://schemas.microsoft.com/office/drawing/2014/main" id="{9244C946-C589-4599-A34B-208F47A016BA}"/>
              </a:ext>
            </a:extLst>
          </p:cNvPr>
          <p:cNvSpPr>
            <a:spLocks noGrp="1"/>
          </p:cNvSpPr>
          <p:nvPr>
            <p:ph type="pic" idx="14"/>
          </p:nvPr>
        </p:nvSpPr>
        <p:spPr>
          <a:xfrm>
            <a:off x="5750719" y="1911943"/>
            <a:ext cx="5760000" cy="4252795"/>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15"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6"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6665200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 graphique">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590324" y="1814400"/>
            <a:ext cx="6840000"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4" name="Espace réservé du graphique 3">
            <a:extLst>
              <a:ext uri="{FF2B5EF4-FFF2-40B4-BE49-F238E27FC236}">
                <a16:creationId xmlns="" xmlns:a16="http://schemas.microsoft.com/office/drawing/2014/main" id="{624FC36B-7B77-472F-B353-E017AF192473}"/>
              </a:ext>
            </a:extLst>
          </p:cNvPr>
          <p:cNvSpPr>
            <a:spLocks noGrp="1"/>
          </p:cNvSpPr>
          <p:nvPr>
            <p:ph type="chart" sz="quarter" idx="14"/>
          </p:nvPr>
        </p:nvSpPr>
        <p:spPr>
          <a:xfrm>
            <a:off x="7719373" y="1814400"/>
            <a:ext cx="3780000" cy="3959225"/>
          </a:xfrm>
          <a:solidFill>
            <a:schemeClr val="accent1">
              <a:lumMod val="20000"/>
              <a:lumOff val="80000"/>
            </a:schemeClr>
          </a:solidFill>
        </p:spPr>
        <p:txBody>
          <a:bodyPr/>
          <a:lstStyle/>
          <a:p>
            <a:endParaRPr lang="fr-FR" dirty="0"/>
          </a:p>
        </p:txBody>
      </p:sp>
      <p:sp>
        <p:nvSpPr>
          <p:cNvPr id="14"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5"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320128372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que + texte">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5871777" y="1814400"/>
            <a:ext cx="5627596" cy="3960000"/>
          </a:xfrm>
        </p:spPr>
        <p:txBody>
          <a:bodyPr/>
          <a:lstStyle>
            <a:lvl1pPr>
              <a:defRPr sz="1400"/>
            </a:lvl1pPr>
            <a:lvl2pPr>
              <a:buClr>
                <a:schemeClr val="tx2"/>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4" name="Espace réservé du graphique 3">
            <a:extLst>
              <a:ext uri="{FF2B5EF4-FFF2-40B4-BE49-F238E27FC236}">
                <a16:creationId xmlns="" xmlns:a16="http://schemas.microsoft.com/office/drawing/2014/main" id="{624FC36B-7B77-472F-B353-E017AF192473}"/>
              </a:ext>
            </a:extLst>
          </p:cNvPr>
          <p:cNvSpPr>
            <a:spLocks noGrp="1"/>
          </p:cNvSpPr>
          <p:nvPr>
            <p:ph type="chart" sz="quarter" idx="14"/>
          </p:nvPr>
        </p:nvSpPr>
        <p:spPr>
          <a:xfrm>
            <a:off x="590324" y="1814400"/>
            <a:ext cx="4004536" cy="3959225"/>
          </a:xfrm>
          <a:solidFill>
            <a:schemeClr val="accent1">
              <a:lumMod val="20000"/>
              <a:lumOff val="80000"/>
            </a:schemeClr>
          </a:solidFill>
        </p:spPr>
        <p:txBody>
          <a:bodyPr/>
          <a:lstStyle/>
          <a:p>
            <a:endParaRPr lang="fr-FR" dirty="0"/>
          </a:p>
        </p:txBody>
      </p:sp>
      <p:sp>
        <p:nvSpPr>
          <p:cNvPr id="14"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5"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5869034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légende">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8573927" y="1938338"/>
            <a:ext cx="2916000" cy="4090649"/>
          </a:xfrm>
        </p:spPr>
        <p:txBody>
          <a:bodyPr anchor="b"/>
          <a:lstStyle>
            <a:lvl1pPr>
              <a:lnSpc>
                <a:spcPct val="135000"/>
              </a:lnSpc>
              <a:defRPr sz="1200" i="1"/>
            </a:lvl1pPr>
            <a:lvl2pPr>
              <a:lnSpc>
                <a:spcPct val="135000"/>
              </a:lnSpc>
              <a:buClr>
                <a:schemeClr val="tx1"/>
              </a:buClr>
              <a:defRPr sz="1200"/>
            </a:lvl2pPr>
            <a:lvl3pPr>
              <a:lnSpc>
                <a:spcPct val="135000"/>
              </a:lnSpc>
              <a:spcBef>
                <a:spcPts val="300"/>
              </a:spcBef>
              <a:defRPr sz="1200"/>
            </a:lvl3pPr>
            <a:lvl4pPr>
              <a:lnSpc>
                <a:spcPct val="135000"/>
              </a:lnSpc>
              <a:spcBef>
                <a:spcPts val="300"/>
              </a:spcBef>
              <a:defRPr sz="1200"/>
            </a:lvl4pPr>
            <a:lvl5pPr>
              <a:lnSpc>
                <a:spcPct val="135000"/>
              </a:lnSpc>
              <a:spcBef>
                <a:spcPts val="300"/>
              </a:spcBef>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 xmlns:a16="http://schemas.microsoft.com/office/drawing/2014/main" id="{9244C946-C589-4599-A34B-208F47A016BA}"/>
              </a:ext>
            </a:extLst>
          </p:cNvPr>
          <p:cNvSpPr>
            <a:spLocks noGrp="1"/>
          </p:cNvSpPr>
          <p:nvPr>
            <p:ph type="pic" idx="14"/>
          </p:nvPr>
        </p:nvSpPr>
        <p:spPr>
          <a:xfrm>
            <a:off x="684000" y="1938338"/>
            <a:ext cx="7758000" cy="4226400"/>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15"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6"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214414405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3" name="Espace réservé du texte 1">
            <a:extLst>
              <a:ext uri="{FF2B5EF4-FFF2-40B4-BE49-F238E27FC236}">
                <a16:creationId xmlns:a16="http://schemas.microsoft.com/office/drawing/2014/main" xmlns="" id="{31BF3A9F-5739-4B40-A377-C403E92DB704}"/>
              </a:ext>
            </a:extLst>
          </p:cNvPr>
          <p:cNvSpPr>
            <a:spLocks noGrp="1"/>
          </p:cNvSpPr>
          <p:nvPr>
            <p:ph type="body" idx="1" hasCustomPrompt="1"/>
          </p:nvPr>
        </p:nvSpPr>
        <p:spPr>
          <a:xfrm>
            <a:off x="580231"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01</a:t>
            </a:r>
          </a:p>
        </p:txBody>
      </p:sp>
      <p:sp>
        <p:nvSpPr>
          <p:cNvPr id="4" name="Titre 3">
            <a:extLst>
              <a:ext uri="{FF2B5EF4-FFF2-40B4-BE49-F238E27FC236}">
                <a16:creationId xmlns:a16="http://schemas.microsoft.com/office/drawing/2014/main" xmlns="" id="{180F2F98-BBD9-47DE-A62F-B4E02FBAA56B}"/>
              </a:ext>
            </a:extLst>
          </p:cNvPr>
          <p:cNvSpPr>
            <a:spLocks noGrp="1"/>
          </p:cNvSpPr>
          <p:nvPr>
            <p:ph type="title"/>
          </p:nvPr>
        </p:nvSpPr>
        <p:spPr/>
        <p:txBody>
          <a:bodyPr/>
          <a:lstStyle/>
          <a:p>
            <a:r>
              <a:rPr lang="fr-FR" smtClean="0"/>
              <a:t>Modifiez le style du titre</a:t>
            </a:r>
            <a:endParaRPr lang="fr-FR"/>
          </a:p>
        </p:txBody>
      </p:sp>
      <p:sp>
        <p:nvSpPr>
          <p:cNvPr id="23" name="Espace réservé du texte 2">
            <a:extLst>
              <a:ext uri="{FF2B5EF4-FFF2-40B4-BE49-F238E27FC236}">
                <a16:creationId xmlns:a16="http://schemas.microsoft.com/office/drawing/2014/main" xmlns="" id="{4807FE6C-2700-4312-B656-5D27E1B8FE31}"/>
              </a:ext>
            </a:extLst>
          </p:cNvPr>
          <p:cNvSpPr>
            <a:spLocks noGrp="1"/>
          </p:cNvSpPr>
          <p:nvPr>
            <p:ph type="body" sz="quarter" idx="13"/>
          </p:nvPr>
        </p:nvSpPr>
        <p:spPr>
          <a:xfrm>
            <a:off x="1590677"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4" name="Espace réservé du texte 1">
            <a:extLst>
              <a:ext uri="{FF2B5EF4-FFF2-40B4-BE49-F238E27FC236}">
                <a16:creationId xmlns:a16="http://schemas.microsoft.com/office/drawing/2014/main" xmlns="" id="{A6981A8F-77C7-411B-AAED-B9A79088774E}"/>
              </a:ext>
            </a:extLst>
          </p:cNvPr>
          <p:cNvSpPr>
            <a:spLocks noGrp="1"/>
          </p:cNvSpPr>
          <p:nvPr>
            <p:ph type="body" idx="14" hasCustomPrompt="1"/>
          </p:nvPr>
        </p:nvSpPr>
        <p:spPr>
          <a:xfrm>
            <a:off x="4335555"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02</a:t>
            </a:r>
          </a:p>
        </p:txBody>
      </p:sp>
      <p:sp>
        <p:nvSpPr>
          <p:cNvPr id="25" name="Espace réservé du texte 2">
            <a:extLst>
              <a:ext uri="{FF2B5EF4-FFF2-40B4-BE49-F238E27FC236}">
                <a16:creationId xmlns:a16="http://schemas.microsoft.com/office/drawing/2014/main" xmlns="" id="{843578C5-E261-4DCD-96E3-E1231B8E5193}"/>
              </a:ext>
            </a:extLst>
          </p:cNvPr>
          <p:cNvSpPr>
            <a:spLocks noGrp="1"/>
          </p:cNvSpPr>
          <p:nvPr>
            <p:ph type="body" sz="quarter" idx="15"/>
          </p:nvPr>
        </p:nvSpPr>
        <p:spPr>
          <a:xfrm>
            <a:off x="5346000"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6" name="Espace réservé du texte 1">
            <a:extLst>
              <a:ext uri="{FF2B5EF4-FFF2-40B4-BE49-F238E27FC236}">
                <a16:creationId xmlns:a16="http://schemas.microsoft.com/office/drawing/2014/main" xmlns="" id="{F77A9180-B139-47B4-AD37-6C7C80D2A8E3}"/>
              </a:ext>
            </a:extLst>
          </p:cNvPr>
          <p:cNvSpPr>
            <a:spLocks noGrp="1"/>
          </p:cNvSpPr>
          <p:nvPr>
            <p:ph type="body" idx="16" hasCustomPrompt="1"/>
          </p:nvPr>
        </p:nvSpPr>
        <p:spPr>
          <a:xfrm>
            <a:off x="8097855"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03</a:t>
            </a:r>
          </a:p>
        </p:txBody>
      </p:sp>
      <p:sp>
        <p:nvSpPr>
          <p:cNvPr id="27" name="Espace réservé du texte 2">
            <a:extLst>
              <a:ext uri="{FF2B5EF4-FFF2-40B4-BE49-F238E27FC236}">
                <a16:creationId xmlns:a16="http://schemas.microsoft.com/office/drawing/2014/main" xmlns="" id="{128E1425-609B-454E-B008-1ECCD3D43774}"/>
              </a:ext>
            </a:extLst>
          </p:cNvPr>
          <p:cNvSpPr>
            <a:spLocks noGrp="1"/>
          </p:cNvSpPr>
          <p:nvPr>
            <p:ph type="body" sz="quarter" idx="17"/>
          </p:nvPr>
        </p:nvSpPr>
        <p:spPr>
          <a:xfrm>
            <a:off x="9108301"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8" name="Espace réservé du texte 1">
            <a:extLst>
              <a:ext uri="{FF2B5EF4-FFF2-40B4-BE49-F238E27FC236}">
                <a16:creationId xmlns:a16="http://schemas.microsoft.com/office/drawing/2014/main" xmlns="" id="{15B11B44-A2CD-4B94-8ED3-2E10AB80EE5B}"/>
              </a:ext>
            </a:extLst>
          </p:cNvPr>
          <p:cNvSpPr>
            <a:spLocks noGrp="1"/>
          </p:cNvSpPr>
          <p:nvPr>
            <p:ph type="body" idx="18" hasCustomPrompt="1"/>
          </p:nvPr>
        </p:nvSpPr>
        <p:spPr>
          <a:xfrm>
            <a:off x="580231"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04</a:t>
            </a:r>
          </a:p>
        </p:txBody>
      </p:sp>
      <p:sp>
        <p:nvSpPr>
          <p:cNvPr id="29" name="Espace réservé du texte 2">
            <a:extLst>
              <a:ext uri="{FF2B5EF4-FFF2-40B4-BE49-F238E27FC236}">
                <a16:creationId xmlns:a16="http://schemas.microsoft.com/office/drawing/2014/main" xmlns="" id="{17F534A3-63A0-48F3-B4C0-880990E4196C}"/>
              </a:ext>
            </a:extLst>
          </p:cNvPr>
          <p:cNvSpPr>
            <a:spLocks noGrp="1"/>
          </p:cNvSpPr>
          <p:nvPr>
            <p:ph type="body" sz="quarter" idx="19"/>
          </p:nvPr>
        </p:nvSpPr>
        <p:spPr>
          <a:xfrm>
            <a:off x="1590677"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0" name="Espace réservé du texte 1">
            <a:extLst>
              <a:ext uri="{FF2B5EF4-FFF2-40B4-BE49-F238E27FC236}">
                <a16:creationId xmlns:a16="http://schemas.microsoft.com/office/drawing/2014/main" xmlns="" id="{5F450093-699E-4314-94A2-1BABC6A0C0E4}"/>
              </a:ext>
            </a:extLst>
          </p:cNvPr>
          <p:cNvSpPr>
            <a:spLocks noGrp="1"/>
          </p:cNvSpPr>
          <p:nvPr>
            <p:ph type="body" idx="20" hasCustomPrompt="1"/>
          </p:nvPr>
        </p:nvSpPr>
        <p:spPr>
          <a:xfrm>
            <a:off x="4335555"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05</a:t>
            </a:r>
          </a:p>
        </p:txBody>
      </p:sp>
      <p:sp>
        <p:nvSpPr>
          <p:cNvPr id="31" name="Espace réservé du texte 2">
            <a:extLst>
              <a:ext uri="{FF2B5EF4-FFF2-40B4-BE49-F238E27FC236}">
                <a16:creationId xmlns:a16="http://schemas.microsoft.com/office/drawing/2014/main" xmlns="" id="{4F2A0D90-060C-47C3-9DC7-957B9D56ACBC}"/>
              </a:ext>
            </a:extLst>
          </p:cNvPr>
          <p:cNvSpPr>
            <a:spLocks noGrp="1"/>
          </p:cNvSpPr>
          <p:nvPr>
            <p:ph type="body" sz="quarter" idx="21"/>
          </p:nvPr>
        </p:nvSpPr>
        <p:spPr>
          <a:xfrm>
            <a:off x="5346000"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2" name="Espace réservé du texte 1">
            <a:extLst>
              <a:ext uri="{FF2B5EF4-FFF2-40B4-BE49-F238E27FC236}">
                <a16:creationId xmlns:a16="http://schemas.microsoft.com/office/drawing/2014/main" xmlns="" id="{BD6AAA97-755D-40DC-9159-3AF393AA2BEC}"/>
              </a:ext>
            </a:extLst>
          </p:cNvPr>
          <p:cNvSpPr>
            <a:spLocks noGrp="1"/>
          </p:cNvSpPr>
          <p:nvPr>
            <p:ph type="body" idx="22" hasCustomPrompt="1"/>
          </p:nvPr>
        </p:nvSpPr>
        <p:spPr>
          <a:xfrm>
            <a:off x="8097855"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06</a:t>
            </a:r>
          </a:p>
        </p:txBody>
      </p:sp>
      <p:sp>
        <p:nvSpPr>
          <p:cNvPr id="33" name="Espace réservé du texte 2">
            <a:extLst>
              <a:ext uri="{FF2B5EF4-FFF2-40B4-BE49-F238E27FC236}">
                <a16:creationId xmlns:a16="http://schemas.microsoft.com/office/drawing/2014/main" xmlns="" id="{F6AA69BB-FE81-47A7-9178-8F577AA2B66B}"/>
              </a:ext>
            </a:extLst>
          </p:cNvPr>
          <p:cNvSpPr>
            <a:spLocks noGrp="1"/>
          </p:cNvSpPr>
          <p:nvPr>
            <p:ph type="body" sz="quarter" idx="23"/>
          </p:nvPr>
        </p:nvSpPr>
        <p:spPr>
          <a:xfrm>
            <a:off x="9108301"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1" name="Espace réservé du numéro de diapositive 5">
            <a:extLst>
              <a:ext uri="{FF2B5EF4-FFF2-40B4-BE49-F238E27FC236}">
                <a16:creationId xmlns:a16="http://schemas.microsoft.com/office/drawing/2014/main" xmlns="" id="{2A1B493F-9EAA-4161-9132-F480E263F13A}"/>
              </a:ext>
            </a:extLst>
          </p:cNvPr>
          <p:cNvSpPr>
            <a:spLocks noGrp="1"/>
          </p:cNvSpPr>
          <p:nvPr>
            <p:ph type="sldNum" sz="quarter" idx="4"/>
          </p:nvPr>
        </p:nvSpPr>
        <p:spPr>
          <a:xfrm>
            <a:off x="11163301"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
        <p:nvSpPr>
          <p:cNvPr id="17" name="Espace réservé du pied de page 4">
            <a:extLst>
              <a:ext uri="{FF2B5EF4-FFF2-40B4-BE49-F238E27FC236}">
                <a16:creationId xmlns:a16="http://schemas.microsoft.com/office/drawing/2014/main" xmlns="" id="{16B74129-F7BE-4703-924F-ACEA71B2544C}"/>
              </a:ext>
            </a:extLst>
          </p:cNvPr>
          <p:cNvSpPr>
            <a:spLocks noGrp="1"/>
          </p:cNvSpPr>
          <p:nvPr>
            <p:ph type="ftr" sz="quarter" idx="3"/>
          </p:nvPr>
        </p:nvSpPr>
        <p:spPr>
          <a:xfrm>
            <a:off x="5406720" y="6371431"/>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cxnSp>
        <p:nvCxnSpPr>
          <p:cNvPr id="5" name="Connecteur droit 4"/>
          <p:cNvCxnSpPr/>
          <p:nvPr userDrawn="1"/>
        </p:nvCxnSpPr>
        <p:spPr>
          <a:xfrm>
            <a:off x="558801" y="1041400"/>
            <a:ext cx="11214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4782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a:xfrm>
            <a:off x="8010254" y="548797"/>
            <a:ext cx="1585509" cy="297918"/>
          </a:xfrm>
          <a:prstGeom prst="rect">
            <a:avLst/>
          </a:prstGeom>
        </p:spPr>
        <p:txBody>
          <a:bodyPr/>
          <a:lstStyle/>
          <a:p>
            <a:endParaRPr lang="fr-FR"/>
          </a:p>
        </p:txBody>
      </p:sp>
      <p:sp>
        <p:nvSpPr>
          <p:cNvPr id="4" name="Footer Placeholder 3"/>
          <p:cNvSpPr>
            <a:spLocks noGrp="1"/>
          </p:cNvSpPr>
          <p:nvPr>
            <p:ph type="ftr" sz="quarter" idx="11"/>
          </p:nvPr>
        </p:nvSpPr>
        <p:spPr/>
        <p:txBody>
          <a:bodyPr/>
          <a:lstStyle/>
          <a:p>
            <a:r>
              <a:rPr lang="fr-FR" smtClean="0"/>
              <a:t>EMS - Juillet 2022</a:t>
            </a:r>
            <a:endParaRPr lang="fr-FR"/>
          </a:p>
        </p:txBody>
      </p:sp>
      <p:sp>
        <p:nvSpPr>
          <p:cNvPr id="5" name="Slide Number Placeholder 4"/>
          <p:cNvSpPr>
            <a:spLocks noGrp="1"/>
          </p:cNvSpPr>
          <p:nvPr>
            <p:ph type="sldNum" sz="quarter" idx="12"/>
          </p:nvPr>
        </p:nvSpPr>
        <p:spPr/>
        <p:txBody>
          <a:bodyPr/>
          <a:lstStyle/>
          <a:p>
            <a:fld id="{2ECD22D4-2BC0-43F4-87E9-0A01BA3093B7}" type="slidenum">
              <a:rPr lang="fr-FR" smtClean="0"/>
              <a:pPr/>
              <a:t>‹N°›</a:t>
            </a:fld>
            <a:endParaRPr lang="fr-FR"/>
          </a:p>
        </p:txBody>
      </p:sp>
    </p:spTree>
    <p:extLst>
      <p:ext uri="{BB962C8B-B14F-4D97-AF65-F5344CB8AC3E}">
        <p14:creationId xmlns:p14="http://schemas.microsoft.com/office/powerpoint/2010/main" val="3496227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verture avec photo">
    <p:bg>
      <p:bgPr>
        <a:solidFill>
          <a:schemeClr val="bg1"/>
        </a:solidFill>
        <a:effectLst/>
      </p:bgPr>
    </p:bg>
    <p:spTree>
      <p:nvGrpSpPr>
        <p:cNvPr id="1" name=""/>
        <p:cNvGrpSpPr/>
        <p:nvPr/>
      </p:nvGrpSpPr>
      <p:grpSpPr>
        <a:xfrm>
          <a:off x="0" y="0"/>
          <a:ext cx="0" cy="0"/>
          <a:chOff x="0" y="0"/>
          <a:chExt cx="0" cy="0"/>
        </a:xfrm>
      </p:grpSpPr>
      <p:sp>
        <p:nvSpPr>
          <p:cNvPr id="21" name="Espace réservé pour une image  2">
            <a:extLst>
              <a:ext uri="{FF2B5EF4-FFF2-40B4-BE49-F238E27FC236}">
                <a16:creationId xmlns="" xmlns:a16="http://schemas.microsoft.com/office/drawing/2014/main" id="{A7CA01CA-E7C9-4000-B256-470DC3596DD7}"/>
              </a:ext>
            </a:extLst>
          </p:cNvPr>
          <p:cNvSpPr>
            <a:spLocks noGrp="1"/>
          </p:cNvSpPr>
          <p:nvPr>
            <p:ph type="pic" idx="13"/>
          </p:nvPr>
        </p:nvSpPr>
        <p:spPr>
          <a:xfrm>
            <a:off x="0" y="-1"/>
            <a:ext cx="12193200" cy="6858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2" name="Titre 1">
            <a:extLst>
              <a:ext uri="{FF2B5EF4-FFF2-40B4-BE49-F238E27FC236}">
                <a16:creationId xmlns="" xmlns:a16="http://schemas.microsoft.com/office/drawing/2014/main" id="{50C5EE01-F973-4120-91B8-34CAA765DBA3}"/>
              </a:ext>
            </a:extLst>
          </p:cNvPr>
          <p:cNvSpPr>
            <a:spLocks noGrp="1"/>
          </p:cNvSpPr>
          <p:nvPr>
            <p:ph type="ctrTitle"/>
          </p:nvPr>
        </p:nvSpPr>
        <p:spPr>
          <a:xfrm>
            <a:off x="596664" y="3129138"/>
            <a:ext cx="1080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 xmlns:a16="http://schemas.microsoft.com/office/drawing/2014/main" id="{40AEA671-FC71-4FFA-B81F-CABE73D6E490}"/>
              </a:ext>
            </a:extLst>
          </p:cNvPr>
          <p:cNvSpPr>
            <a:spLocks noGrp="1"/>
          </p:cNvSpPr>
          <p:nvPr>
            <p:ph type="subTitle" idx="1"/>
          </p:nvPr>
        </p:nvSpPr>
        <p:spPr>
          <a:xfrm>
            <a:off x="596664" y="5051807"/>
            <a:ext cx="1080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spTree>
    <p:extLst>
      <p:ext uri="{BB962C8B-B14F-4D97-AF65-F5344CB8AC3E}">
        <p14:creationId xmlns:p14="http://schemas.microsoft.com/office/powerpoint/2010/main" val="3647517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erture avec fond blanc">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BFBB1DE-C598-4A6D-8805-D938CF78ADD4}"/>
              </a:ext>
            </a:extLst>
          </p:cNvPr>
          <p:cNvSpPr/>
          <p:nvPr userDrawn="1"/>
        </p:nvSpPr>
        <p:spPr>
          <a:xfrm>
            <a:off x="684000" y="2049780"/>
            <a:ext cx="10821600" cy="4122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 xmlns:a16="http://schemas.microsoft.com/office/drawing/2014/main" id="{50C5EE01-F973-4120-91B8-34CAA765DBA3}"/>
              </a:ext>
            </a:extLst>
          </p:cNvPr>
          <p:cNvSpPr>
            <a:spLocks noGrp="1"/>
          </p:cNvSpPr>
          <p:nvPr>
            <p:ph type="ctrTitle"/>
          </p:nvPr>
        </p:nvSpPr>
        <p:spPr>
          <a:xfrm>
            <a:off x="1034814" y="3129138"/>
            <a:ext cx="1008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 xmlns:a16="http://schemas.microsoft.com/office/drawing/2014/main" id="{40AEA671-FC71-4FFA-B81F-CABE73D6E490}"/>
              </a:ext>
            </a:extLst>
          </p:cNvPr>
          <p:cNvSpPr>
            <a:spLocks noGrp="1"/>
          </p:cNvSpPr>
          <p:nvPr>
            <p:ph type="subTitle" idx="1"/>
          </p:nvPr>
        </p:nvSpPr>
        <p:spPr>
          <a:xfrm>
            <a:off x="1034814" y="5051807"/>
            <a:ext cx="1008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pic>
        <p:nvPicPr>
          <p:cNvPr id="18" name="Image 17">
            <a:extLst>
              <a:ext uri="{FF2B5EF4-FFF2-40B4-BE49-F238E27FC236}">
                <a16:creationId xmlns="" xmlns:a16="http://schemas.microsoft.com/office/drawing/2014/main" id="{3B06373D-E409-4968-8D09-4F76DAA501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
        <p:nvSpPr>
          <p:cNvPr id="11"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2"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1976909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uverture avec fond blanc + photo">
    <p:bg>
      <p:bgPr>
        <a:solidFill>
          <a:schemeClr val="bg1"/>
        </a:solidFill>
        <a:effectLst/>
      </p:bgPr>
    </p:bg>
    <p:spTree>
      <p:nvGrpSpPr>
        <p:cNvPr id="1" name=""/>
        <p:cNvGrpSpPr/>
        <p:nvPr/>
      </p:nvGrpSpPr>
      <p:grpSpPr>
        <a:xfrm>
          <a:off x="0" y="0"/>
          <a:ext cx="0" cy="0"/>
          <a:chOff x="0" y="0"/>
          <a:chExt cx="0" cy="0"/>
        </a:xfrm>
      </p:grpSpPr>
      <p:sp>
        <p:nvSpPr>
          <p:cNvPr id="12" name="Espace réservé pour une image  2">
            <a:extLst>
              <a:ext uri="{FF2B5EF4-FFF2-40B4-BE49-F238E27FC236}">
                <a16:creationId xmlns="" xmlns:a16="http://schemas.microsoft.com/office/drawing/2014/main" id="{76C2C82B-E95D-4A35-8039-E73BF518D7C9}"/>
              </a:ext>
            </a:extLst>
          </p:cNvPr>
          <p:cNvSpPr>
            <a:spLocks noGrp="1"/>
          </p:cNvSpPr>
          <p:nvPr>
            <p:ph type="pic" idx="13"/>
          </p:nvPr>
        </p:nvSpPr>
        <p:spPr>
          <a:xfrm>
            <a:off x="684000" y="2049780"/>
            <a:ext cx="10821600" cy="4122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2" name="Titre 1">
            <a:extLst>
              <a:ext uri="{FF2B5EF4-FFF2-40B4-BE49-F238E27FC236}">
                <a16:creationId xmlns="" xmlns:a16="http://schemas.microsoft.com/office/drawing/2014/main" id="{50C5EE01-F973-4120-91B8-34CAA765DBA3}"/>
              </a:ext>
            </a:extLst>
          </p:cNvPr>
          <p:cNvSpPr>
            <a:spLocks noGrp="1"/>
          </p:cNvSpPr>
          <p:nvPr>
            <p:ph type="ctrTitle"/>
          </p:nvPr>
        </p:nvSpPr>
        <p:spPr>
          <a:xfrm>
            <a:off x="1034814" y="3129138"/>
            <a:ext cx="1008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 xmlns:a16="http://schemas.microsoft.com/office/drawing/2014/main" id="{40AEA671-FC71-4FFA-B81F-CABE73D6E490}"/>
              </a:ext>
            </a:extLst>
          </p:cNvPr>
          <p:cNvSpPr>
            <a:spLocks noGrp="1"/>
          </p:cNvSpPr>
          <p:nvPr>
            <p:ph type="subTitle" idx="1"/>
          </p:nvPr>
        </p:nvSpPr>
        <p:spPr>
          <a:xfrm>
            <a:off x="1034814" y="5051807"/>
            <a:ext cx="1008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pic>
        <p:nvPicPr>
          <p:cNvPr id="9" name="Image 8">
            <a:extLst>
              <a:ext uri="{FF2B5EF4-FFF2-40B4-BE49-F238E27FC236}">
                <a16:creationId xmlns="" xmlns:a16="http://schemas.microsoft.com/office/drawing/2014/main" id="{8135F9C0-973F-420D-A7A2-E122081B7D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
        <p:nvSpPr>
          <p:cNvPr id="13"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4"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28478975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1">
            <a:extLst>
              <a:ext uri="{FF2B5EF4-FFF2-40B4-BE49-F238E27FC236}">
                <a16:creationId xmlns="" xmlns:a16="http://schemas.microsoft.com/office/drawing/2014/main" id="{31BF3A9F-5739-4B40-A377-C403E92DB704}"/>
              </a:ext>
            </a:extLst>
          </p:cNvPr>
          <p:cNvSpPr>
            <a:spLocks noGrp="1"/>
          </p:cNvSpPr>
          <p:nvPr>
            <p:ph type="body" idx="1" hasCustomPrompt="1"/>
          </p:nvPr>
        </p:nvSpPr>
        <p:spPr>
          <a:xfrm>
            <a:off x="580231"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01</a:t>
            </a:r>
          </a:p>
        </p:txBody>
      </p:sp>
      <p:sp>
        <p:nvSpPr>
          <p:cNvPr id="4" name="Titre 3">
            <a:extLst>
              <a:ext uri="{FF2B5EF4-FFF2-40B4-BE49-F238E27FC236}">
                <a16:creationId xmlns="" xmlns:a16="http://schemas.microsoft.com/office/drawing/2014/main" id="{180F2F98-BBD9-47DE-A62F-B4E02FBAA56B}"/>
              </a:ext>
            </a:extLst>
          </p:cNvPr>
          <p:cNvSpPr>
            <a:spLocks noGrp="1"/>
          </p:cNvSpPr>
          <p:nvPr>
            <p:ph type="title"/>
          </p:nvPr>
        </p:nvSpPr>
        <p:spPr/>
        <p:txBody>
          <a:bodyPr/>
          <a:lstStyle/>
          <a:p>
            <a:r>
              <a:rPr lang="fr-FR" smtClean="0"/>
              <a:t>Modifiez le style du titre</a:t>
            </a:r>
            <a:endParaRPr lang="fr-FR"/>
          </a:p>
        </p:txBody>
      </p:sp>
      <p:sp>
        <p:nvSpPr>
          <p:cNvPr id="23" name="Espace réservé du texte 2">
            <a:extLst>
              <a:ext uri="{FF2B5EF4-FFF2-40B4-BE49-F238E27FC236}">
                <a16:creationId xmlns="" xmlns:a16="http://schemas.microsoft.com/office/drawing/2014/main" id="{4807FE6C-2700-4312-B656-5D27E1B8FE31}"/>
              </a:ext>
            </a:extLst>
          </p:cNvPr>
          <p:cNvSpPr>
            <a:spLocks noGrp="1"/>
          </p:cNvSpPr>
          <p:nvPr>
            <p:ph type="body" sz="quarter" idx="13"/>
          </p:nvPr>
        </p:nvSpPr>
        <p:spPr>
          <a:xfrm>
            <a:off x="1590677"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4" name="Espace réservé du texte 1">
            <a:extLst>
              <a:ext uri="{FF2B5EF4-FFF2-40B4-BE49-F238E27FC236}">
                <a16:creationId xmlns="" xmlns:a16="http://schemas.microsoft.com/office/drawing/2014/main" id="{A6981A8F-77C7-411B-AAED-B9A79088774E}"/>
              </a:ext>
            </a:extLst>
          </p:cNvPr>
          <p:cNvSpPr>
            <a:spLocks noGrp="1"/>
          </p:cNvSpPr>
          <p:nvPr>
            <p:ph type="body" idx="14" hasCustomPrompt="1"/>
          </p:nvPr>
        </p:nvSpPr>
        <p:spPr>
          <a:xfrm>
            <a:off x="4335554"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02</a:t>
            </a:r>
          </a:p>
        </p:txBody>
      </p:sp>
      <p:sp>
        <p:nvSpPr>
          <p:cNvPr id="25" name="Espace réservé du texte 2">
            <a:extLst>
              <a:ext uri="{FF2B5EF4-FFF2-40B4-BE49-F238E27FC236}">
                <a16:creationId xmlns="" xmlns:a16="http://schemas.microsoft.com/office/drawing/2014/main" id="{843578C5-E261-4DCD-96E3-E1231B8E5193}"/>
              </a:ext>
            </a:extLst>
          </p:cNvPr>
          <p:cNvSpPr>
            <a:spLocks noGrp="1"/>
          </p:cNvSpPr>
          <p:nvPr>
            <p:ph type="body" sz="quarter" idx="15"/>
          </p:nvPr>
        </p:nvSpPr>
        <p:spPr>
          <a:xfrm>
            <a:off x="5346000"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6" name="Espace réservé du texte 1">
            <a:extLst>
              <a:ext uri="{FF2B5EF4-FFF2-40B4-BE49-F238E27FC236}">
                <a16:creationId xmlns="" xmlns:a16="http://schemas.microsoft.com/office/drawing/2014/main" id="{F77A9180-B139-47B4-AD37-6C7C80D2A8E3}"/>
              </a:ext>
            </a:extLst>
          </p:cNvPr>
          <p:cNvSpPr>
            <a:spLocks noGrp="1"/>
          </p:cNvSpPr>
          <p:nvPr>
            <p:ph type="body" idx="16" hasCustomPrompt="1"/>
          </p:nvPr>
        </p:nvSpPr>
        <p:spPr>
          <a:xfrm>
            <a:off x="8097855"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03</a:t>
            </a:r>
          </a:p>
        </p:txBody>
      </p:sp>
      <p:sp>
        <p:nvSpPr>
          <p:cNvPr id="27" name="Espace réservé du texte 2">
            <a:extLst>
              <a:ext uri="{FF2B5EF4-FFF2-40B4-BE49-F238E27FC236}">
                <a16:creationId xmlns="" xmlns:a16="http://schemas.microsoft.com/office/drawing/2014/main" id="{128E1425-609B-454E-B008-1ECCD3D43774}"/>
              </a:ext>
            </a:extLst>
          </p:cNvPr>
          <p:cNvSpPr>
            <a:spLocks noGrp="1"/>
          </p:cNvSpPr>
          <p:nvPr>
            <p:ph type="body" sz="quarter" idx="17"/>
          </p:nvPr>
        </p:nvSpPr>
        <p:spPr>
          <a:xfrm>
            <a:off x="9108301"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8" name="Espace réservé du texte 1">
            <a:extLst>
              <a:ext uri="{FF2B5EF4-FFF2-40B4-BE49-F238E27FC236}">
                <a16:creationId xmlns="" xmlns:a16="http://schemas.microsoft.com/office/drawing/2014/main" id="{15B11B44-A2CD-4B94-8ED3-2E10AB80EE5B}"/>
              </a:ext>
            </a:extLst>
          </p:cNvPr>
          <p:cNvSpPr>
            <a:spLocks noGrp="1"/>
          </p:cNvSpPr>
          <p:nvPr>
            <p:ph type="body" idx="18" hasCustomPrompt="1"/>
          </p:nvPr>
        </p:nvSpPr>
        <p:spPr>
          <a:xfrm>
            <a:off x="580231"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04</a:t>
            </a:r>
          </a:p>
        </p:txBody>
      </p:sp>
      <p:sp>
        <p:nvSpPr>
          <p:cNvPr id="29" name="Espace réservé du texte 2">
            <a:extLst>
              <a:ext uri="{FF2B5EF4-FFF2-40B4-BE49-F238E27FC236}">
                <a16:creationId xmlns="" xmlns:a16="http://schemas.microsoft.com/office/drawing/2014/main" id="{17F534A3-63A0-48F3-B4C0-880990E4196C}"/>
              </a:ext>
            </a:extLst>
          </p:cNvPr>
          <p:cNvSpPr>
            <a:spLocks noGrp="1"/>
          </p:cNvSpPr>
          <p:nvPr>
            <p:ph type="body" sz="quarter" idx="19"/>
          </p:nvPr>
        </p:nvSpPr>
        <p:spPr>
          <a:xfrm>
            <a:off x="1590677"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0" name="Espace réservé du texte 1">
            <a:extLst>
              <a:ext uri="{FF2B5EF4-FFF2-40B4-BE49-F238E27FC236}">
                <a16:creationId xmlns="" xmlns:a16="http://schemas.microsoft.com/office/drawing/2014/main" id="{5F450093-699E-4314-94A2-1BABC6A0C0E4}"/>
              </a:ext>
            </a:extLst>
          </p:cNvPr>
          <p:cNvSpPr>
            <a:spLocks noGrp="1"/>
          </p:cNvSpPr>
          <p:nvPr>
            <p:ph type="body" idx="20" hasCustomPrompt="1"/>
          </p:nvPr>
        </p:nvSpPr>
        <p:spPr>
          <a:xfrm>
            <a:off x="4335554"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05</a:t>
            </a:r>
          </a:p>
        </p:txBody>
      </p:sp>
      <p:sp>
        <p:nvSpPr>
          <p:cNvPr id="31" name="Espace réservé du texte 2">
            <a:extLst>
              <a:ext uri="{FF2B5EF4-FFF2-40B4-BE49-F238E27FC236}">
                <a16:creationId xmlns="" xmlns:a16="http://schemas.microsoft.com/office/drawing/2014/main" id="{4F2A0D90-060C-47C3-9DC7-957B9D56ACBC}"/>
              </a:ext>
            </a:extLst>
          </p:cNvPr>
          <p:cNvSpPr>
            <a:spLocks noGrp="1"/>
          </p:cNvSpPr>
          <p:nvPr>
            <p:ph type="body" sz="quarter" idx="21"/>
          </p:nvPr>
        </p:nvSpPr>
        <p:spPr>
          <a:xfrm>
            <a:off x="5346000"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2" name="Espace réservé du texte 1">
            <a:extLst>
              <a:ext uri="{FF2B5EF4-FFF2-40B4-BE49-F238E27FC236}">
                <a16:creationId xmlns="" xmlns:a16="http://schemas.microsoft.com/office/drawing/2014/main" id="{BD6AAA97-755D-40DC-9159-3AF393AA2BEC}"/>
              </a:ext>
            </a:extLst>
          </p:cNvPr>
          <p:cNvSpPr>
            <a:spLocks noGrp="1"/>
          </p:cNvSpPr>
          <p:nvPr>
            <p:ph type="body" idx="22" hasCustomPrompt="1"/>
          </p:nvPr>
        </p:nvSpPr>
        <p:spPr>
          <a:xfrm>
            <a:off x="8097855"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06</a:t>
            </a:r>
          </a:p>
        </p:txBody>
      </p:sp>
      <p:sp>
        <p:nvSpPr>
          <p:cNvPr id="33" name="Espace réservé du texte 2">
            <a:extLst>
              <a:ext uri="{FF2B5EF4-FFF2-40B4-BE49-F238E27FC236}">
                <a16:creationId xmlns="" xmlns:a16="http://schemas.microsoft.com/office/drawing/2014/main" id="{F6AA69BB-FE81-47A7-9178-8F577AA2B66B}"/>
              </a:ext>
            </a:extLst>
          </p:cNvPr>
          <p:cNvSpPr>
            <a:spLocks noGrp="1"/>
          </p:cNvSpPr>
          <p:nvPr>
            <p:ph type="body" sz="quarter" idx="23"/>
          </p:nvPr>
        </p:nvSpPr>
        <p:spPr>
          <a:xfrm>
            <a:off x="9108301"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0"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21"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413827459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7" name="Espace réservé pour une image  2">
            <a:extLst>
              <a:ext uri="{FF2B5EF4-FFF2-40B4-BE49-F238E27FC236}">
                <a16:creationId xmlns="" xmlns:a16="http://schemas.microsoft.com/office/drawing/2014/main" id="{CE97E421-9E9C-4E00-98BD-C089CD74EB4D}"/>
              </a:ext>
            </a:extLst>
          </p:cNvPr>
          <p:cNvSpPr>
            <a:spLocks noGrp="1"/>
          </p:cNvSpPr>
          <p:nvPr>
            <p:ph type="pic" idx="1"/>
          </p:nvPr>
        </p:nvSpPr>
        <p:spPr>
          <a:xfrm>
            <a:off x="684000" y="683999"/>
            <a:ext cx="10825200" cy="5490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9"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18264227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Fin">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A50C95A-056C-429F-A1B6-8B1CDC140D27}"/>
              </a:ext>
            </a:extLst>
          </p:cNvPr>
          <p:cNvSpPr>
            <a:spLocks noGrp="1"/>
          </p:cNvSpPr>
          <p:nvPr>
            <p:ph type="title"/>
          </p:nvPr>
        </p:nvSpPr>
        <p:spPr>
          <a:xfrm>
            <a:off x="593180" y="3233455"/>
            <a:ext cx="10912419" cy="1800000"/>
          </a:xfrm>
        </p:spPr>
        <p:txBody>
          <a:bodyPr anchor="ctr"/>
          <a:lstStyle>
            <a:lvl1pPr>
              <a:defRPr sz="3500"/>
            </a:lvl1pPr>
          </a:lstStyle>
          <a:p>
            <a:r>
              <a:rPr lang="fr-FR" smtClean="0"/>
              <a:t>Modifiez le style du titre</a:t>
            </a:r>
            <a:endParaRPr lang="fr-FR" dirty="0"/>
          </a:p>
        </p:txBody>
      </p:sp>
      <p:cxnSp>
        <p:nvCxnSpPr>
          <p:cNvPr id="8" name="Connecteur droit 7">
            <a:extLst>
              <a:ext uri="{FF2B5EF4-FFF2-40B4-BE49-F238E27FC236}">
                <a16:creationId xmlns="" xmlns:a16="http://schemas.microsoft.com/office/drawing/2014/main" id="{3F388440-4500-4C20-AC17-72F465DBE225}"/>
              </a:ext>
            </a:extLst>
          </p:cNvPr>
          <p:cNvCxnSpPr/>
          <p:nvPr userDrawn="1"/>
        </p:nvCxnSpPr>
        <p:spPr>
          <a:xfrm>
            <a:off x="684000" y="2043904"/>
            <a:ext cx="10821600" cy="0"/>
          </a:xfrm>
          <a:prstGeom prst="line">
            <a:avLst/>
          </a:prstGeom>
          <a:ln w="889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 xmlns:a16="http://schemas.microsoft.com/office/drawing/2014/main" id="{169A56B3-8EAD-4F3A-86F8-7C6D0F3CF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35204243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uverture avec fond bleu anthracite">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0C5EE01-F973-4120-91B8-34CAA765DBA3}"/>
              </a:ext>
            </a:extLst>
          </p:cNvPr>
          <p:cNvSpPr>
            <a:spLocks noGrp="1"/>
          </p:cNvSpPr>
          <p:nvPr>
            <p:ph type="ctrTitle" hasCustomPrompt="1"/>
          </p:nvPr>
        </p:nvSpPr>
        <p:spPr>
          <a:xfrm>
            <a:off x="450079" y="1795927"/>
            <a:ext cx="4320000" cy="3240000"/>
          </a:xfrm>
        </p:spPr>
        <p:txBody>
          <a:bodyPr anchor="t"/>
          <a:lstStyle>
            <a:lvl1pPr algn="l">
              <a:lnSpc>
                <a:spcPct val="115000"/>
              </a:lnSpc>
              <a:defRPr sz="20000">
                <a:solidFill>
                  <a:schemeClr val="tx1"/>
                </a:solidFill>
              </a:defRPr>
            </a:lvl1pPr>
          </a:lstStyle>
          <a:p>
            <a:r>
              <a:rPr lang="fr-FR" dirty="0"/>
              <a:t>01</a:t>
            </a:r>
          </a:p>
        </p:txBody>
      </p:sp>
      <p:sp>
        <p:nvSpPr>
          <p:cNvPr id="3" name="Sous-titre 2">
            <a:extLst>
              <a:ext uri="{FF2B5EF4-FFF2-40B4-BE49-F238E27FC236}">
                <a16:creationId xmlns="" xmlns:a16="http://schemas.microsoft.com/office/drawing/2014/main" id="{40AEA671-FC71-4FFA-B81F-CABE73D6E490}"/>
              </a:ext>
            </a:extLst>
          </p:cNvPr>
          <p:cNvSpPr>
            <a:spLocks noGrp="1"/>
          </p:cNvSpPr>
          <p:nvPr>
            <p:ph type="subTitle" idx="1"/>
          </p:nvPr>
        </p:nvSpPr>
        <p:spPr>
          <a:xfrm>
            <a:off x="4473146" y="2526858"/>
            <a:ext cx="7236872" cy="1440000"/>
          </a:xfrm>
        </p:spPr>
        <p:txBody>
          <a:bodyPr anchor="t"/>
          <a:lstStyle>
            <a:lvl1pPr marL="0" indent="0" algn="l">
              <a:lnSpc>
                <a:spcPct val="135000"/>
              </a:lnSpc>
              <a:buNone/>
              <a:defRPr sz="29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2" name="Espace réservé du texte 2">
            <a:extLst>
              <a:ext uri="{FF2B5EF4-FFF2-40B4-BE49-F238E27FC236}">
                <a16:creationId xmlns="" xmlns:a16="http://schemas.microsoft.com/office/drawing/2014/main" id="{1804ABAE-D1B5-49C1-BC81-DA26BA538614}"/>
              </a:ext>
            </a:extLst>
          </p:cNvPr>
          <p:cNvSpPr>
            <a:spLocks noGrp="1"/>
          </p:cNvSpPr>
          <p:nvPr>
            <p:ph type="body" idx="13"/>
          </p:nvPr>
        </p:nvSpPr>
        <p:spPr>
          <a:xfrm>
            <a:off x="4473145" y="4126553"/>
            <a:ext cx="7236872" cy="72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Tree>
    <p:extLst>
      <p:ext uri="{BB962C8B-B14F-4D97-AF65-F5344CB8AC3E}">
        <p14:creationId xmlns:p14="http://schemas.microsoft.com/office/powerpoint/2010/main" val="195231177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 xmlns:p15="http://schemas.microsoft.com/office/powerpoint/2012/main">
        <p15:guide id="1" orient="horz" pos="2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p:spTree>
      <p:nvGrpSpPr>
        <p:cNvPr id="1" name=""/>
        <p:cNvGrpSpPr/>
        <p:nvPr/>
      </p:nvGrpSpPr>
      <p:grpSpPr>
        <a:xfrm>
          <a:off x="0" y="0"/>
          <a:ext cx="0" cy="0"/>
          <a:chOff x="0" y="0"/>
          <a:chExt cx="0" cy="0"/>
        </a:xfrm>
      </p:grpSpPr>
      <p:sp>
        <p:nvSpPr>
          <p:cNvPr id="3" name="Espace réservé du texte 2">
            <a:extLst>
              <a:ext uri="{FF2B5EF4-FFF2-40B4-BE49-F238E27FC236}">
                <a16:creationId xmlns=""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1" name="Espace réservé du texte 10">
            <a:extLst>
              <a:ext uri="{FF2B5EF4-FFF2-40B4-BE49-F238E27FC236}">
                <a16:creationId xmlns="" xmlns:a16="http://schemas.microsoft.com/office/drawing/2014/main" id="{8C7A5F77-9A92-46CF-AF0E-296CA94F051F}"/>
              </a:ext>
            </a:extLst>
          </p:cNvPr>
          <p:cNvSpPr>
            <a:spLocks noGrp="1"/>
          </p:cNvSpPr>
          <p:nvPr>
            <p:ph type="body" sz="quarter" idx="13"/>
          </p:nvPr>
        </p:nvSpPr>
        <p:spPr>
          <a:xfrm>
            <a:off x="590324" y="1813717"/>
            <a:ext cx="10800000" cy="3960000"/>
          </a:xfrm>
        </p:spPr>
        <p:txBody>
          <a:bodyPr/>
          <a:lstStyle>
            <a:lvl1pPr>
              <a:lnSpc>
                <a:spcPct val="130000"/>
              </a:lnSpc>
              <a:defRPr sz="1400">
                <a:solidFill>
                  <a:schemeClr val="tx1"/>
                </a:solidFill>
              </a:defRPr>
            </a:lvl1pPr>
            <a:lvl2pPr marL="0" indent="179388">
              <a:lnSpc>
                <a:spcPct val="130000"/>
              </a:lnSpc>
              <a:buClr>
                <a:schemeClr val="tx1"/>
              </a:buClr>
              <a:defRPr sz="1400"/>
            </a:lvl2pPr>
            <a:lvl3pPr marL="216000" indent="109538">
              <a:lnSpc>
                <a:spcPct val="130000"/>
              </a:lnSpc>
              <a:spcBef>
                <a:spcPts val="300"/>
              </a:spcBef>
              <a:defRPr sz="1400">
                <a:solidFill>
                  <a:schemeClr val="tx1"/>
                </a:solidFill>
              </a:defRPr>
            </a:lvl3pPr>
            <a:lvl4pPr marL="360000" indent="126000">
              <a:lnSpc>
                <a:spcPct val="130000"/>
              </a:lnSpc>
              <a:spcBef>
                <a:spcPts val="300"/>
              </a:spcBef>
              <a:defRPr sz="1400">
                <a:solidFill>
                  <a:schemeClr val="tx1"/>
                </a:solidFill>
              </a:defRPr>
            </a:lvl4pPr>
            <a:lvl5pPr marL="360000" indent="0">
              <a:lnSpc>
                <a:spcPct val="130000"/>
              </a:lnSpc>
              <a:spcBef>
                <a:spcPts val="300"/>
              </a:spcBef>
              <a:defRPr sz="1400">
                <a:solidFill>
                  <a:schemeClr val="tx1"/>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6"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7"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31593490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jpe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Image 18">
            <a:extLst>
              <a:ext uri="{FF2B5EF4-FFF2-40B4-BE49-F238E27FC236}">
                <a16:creationId xmlns="" xmlns:a16="http://schemas.microsoft.com/office/drawing/2014/main" id="{BA114EBE-9190-4FA5-B6C9-1339DD9D096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57225" y="6250782"/>
            <a:ext cx="1302544" cy="372650"/>
          </a:xfrm>
          <a:prstGeom prst="rect">
            <a:avLst/>
          </a:prstGeom>
        </p:spPr>
      </p:pic>
      <p:sp>
        <p:nvSpPr>
          <p:cNvPr id="2" name="Espace réservé du titre 1">
            <a:extLst>
              <a:ext uri="{FF2B5EF4-FFF2-40B4-BE49-F238E27FC236}">
                <a16:creationId xmlns="" xmlns:a16="http://schemas.microsoft.com/office/drawing/2014/main" id="{BF798E53-107F-468D-A86A-B9E27C8FBA8B}"/>
              </a:ext>
            </a:extLst>
          </p:cNvPr>
          <p:cNvSpPr>
            <a:spLocks noGrp="1"/>
          </p:cNvSpPr>
          <p:nvPr>
            <p:ph type="title"/>
          </p:nvPr>
        </p:nvSpPr>
        <p:spPr>
          <a:xfrm>
            <a:off x="590324" y="540541"/>
            <a:ext cx="10800000" cy="468000"/>
          </a:xfrm>
          <a:prstGeom prst="rect">
            <a:avLst/>
          </a:prstGeom>
        </p:spPr>
        <p:txBody>
          <a:bodyPr vert="horz" lIns="91440" tIns="45720" rIns="91440" bIns="45720" rtlCol="0" anchor="t">
            <a:noAutofit/>
          </a:bodyPr>
          <a:lstStyle/>
          <a:p>
            <a:r>
              <a:rPr lang="fr-FR" dirty="0"/>
              <a:t>Modifiez le style du titre</a:t>
            </a:r>
          </a:p>
        </p:txBody>
      </p:sp>
      <p:sp>
        <p:nvSpPr>
          <p:cNvPr id="3" name="Espace réservé du texte 2">
            <a:extLst>
              <a:ext uri="{FF2B5EF4-FFF2-40B4-BE49-F238E27FC236}">
                <a16:creationId xmlns="" xmlns:a16="http://schemas.microsoft.com/office/drawing/2014/main" id="{33116353-A2DB-400D-836D-10B770C82C62}"/>
              </a:ext>
            </a:extLst>
          </p:cNvPr>
          <p:cNvSpPr>
            <a:spLocks noGrp="1"/>
          </p:cNvSpPr>
          <p:nvPr>
            <p:ph type="body" idx="1"/>
          </p:nvPr>
        </p:nvSpPr>
        <p:spPr>
          <a:xfrm>
            <a:off x="590550" y="1814400"/>
            <a:ext cx="10800000" cy="3960000"/>
          </a:xfrm>
          <a:prstGeom prst="rect">
            <a:avLst/>
          </a:prstGeom>
        </p:spPr>
        <p:txBody>
          <a:bodyPr vert="horz" lIns="91440" tIns="45720" rIns="91440" bIns="4572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9" name="Connecteur droit 8">
            <a:extLst>
              <a:ext uri="{FF2B5EF4-FFF2-40B4-BE49-F238E27FC236}">
                <a16:creationId xmlns="" xmlns:a16="http://schemas.microsoft.com/office/drawing/2014/main" id="{FD2BF32D-BDA1-4090-A758-37FE33B63A63}"/>
              </a:ext>
            </a:extLst>
          </p:cNvPr>
          <p:cNvCxnSpPr/>
          <p:nvPr/>
        </p:nvCxnSpPr>
        <p:spPr>
          <a:xfrm>
            <a:off x="684000" y="6169816"/>
            <a:ext cx="10821600" cy="0"/>
          </a:xfrm>
          <a:prstGeom prst="line">
            <a:avLst/>
          </a:prstGeom>
          <a:ln w="825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1"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312395472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timing>
    <p:tnLst>
      <p:par>
        <p:cTn id="1" dur="indefinite" restart="never" nodeType="tmRoot"/>
      </p:par>
    </p:tnLst>
  </p:timing>
  <p:hf hdr="0" dt="0"/>
  <p:txStyles>
    <p:titleStyle>
      <a:lvl1pPr algn="l" defTabSz="914400" rtl="0" eaLnBrk="1" latinLnBrk="0" hangingPunct="1">
        <a:lnSpc>
          <a:spcPct val="1150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9388" indent="-179388" algn="l" defTabSz="914400" rtl="0" eaLnBrk="1" latinLnBrk="0" hangingPunct="1">
        <a:lnSpc>
          <a:spcPct val="130000"/>
        </a:lnSpc>
        <a:spcBef>
          <a:spcPts val="2400"/>
        </a:spcBef>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Image 10">
            <a:extLst>
              <a:ext uri="{FF2B5EF4-FFF2-40B4-BE49-F238E27FC236}">
                <a16:creationId xmlns="" xmlns:a16="http://schemas.microsoft.com/office/drawing/2014/main" id="{3A32810D-9C38-450F-B140-82ECD0650B8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57225" y="6250782"/>
            <a:ext cx="1302544" cy="372650"/>
          </a:xfrm>
          <a:prstGeom prst="rect">
            <a:avLst/>
          </a:prstGeom>
        </p:spPr>
      </p:pic>
      <p:sp>
        <p:nvSpPr>
          <p:cNvPr id="2" name="Espace réservé du titre 1">
            <a:extLst>
              <a:ext uri="{FF2B5EF4-FFF2-40B4-BE49-F238E27FC236}">
                <a16:creationId xmlns="" xmlns:a16="http://schemas.microsoft.com/office/drawing/2014/main" id="{BF798E53-107F-468D-A86A-B9E27C8FBA8B}"/>
              </a:ext>
            </a:extLst>
          </p:cNvPr>
          <p:cNvSpPr>
            <a:spLocks noGrp="1"/>
          </p:cNvSpPr>
          <p:nvPr>
            <p:ph type="title"/>
          </p:nvPr>
        </p:nvSpPr>
        <p:spPr>
          <a:xfrm>
            <a:off x="590324" y="540541"/>
            <a:ext cx="10800000" cy="468000"/>
          </a:xfrm>
          <a:prstGeom prst="rect">
            <a:avLst/>
          </a:prstGeom>
        </p:spPr>
        <p:txBody>
          <a:bodyPr vert="horz" lIns="91440" tIns="45720" rIns="91440" bIns="45720" rtlCol="0" anchor="t">
            <a:noAutofit/>
          </a:bodyPr>
          <a:lstStyle/>
          <a:p>
            <a:r>
              <a:rPr lang="fr-FR" dirty="0"/>
              <a:t>Modifiez le style du titre</a:t>
            </a:r>
          </a:p>
        </p:txBody>
      </p:sp>
      <p:sp>
        <p:nvSpPr>
          <p:cNvPr id="3" name="Espace réservé du texte 2">
            <a:extLst>
              <a:ext uri="{FF2B5EF4-FFF2-40B4-BE49-F238E27FC236}">
                <a16:creationId xmlns="" xmlns:a16="http://schemas.microsoft.com/office/drawing/2014/main" id="{33116353-A2DB-400D-836D-10B770C82C62}"/>
              </a:ext>
            </a:extLst>
          </p:cNvPr>
          <p:cNvSpPr>
            <a:spLocks noGrp="1"/>
          </p:cNvSpPr>
          <p:nvPr>
            <p:ph type="body" idx="1"/>
          </p:nvPr>
        </p:nvSpPr>
        <p:spPr>
          <a:xfrm>
            <a:off x="590550" y="1814400"/>
            <a:ext cx="10800000" cy="3960000"/>
          </a:xfrm>
          <a:prstGeom prst="rect">
            <a:avLst/>
          </a:prstGeom>
        </p:spPr>
        <p:txBody>
          <a:bodyPr vert="horz" lIns="91440" tIns="45720" rIns="91440" bIns="4572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9" name="Connecteur droit 8">
            <a:extLst>
              <a:ext uri="{FF2B5EF4-FFF2-40B4-BE49-F238E27FC236}">
                <a16:creationId xmlns="" xmlns:a16="http://schemas.microsoft.com/office/drawing/2014/main" id="{FD2BF32D-BDA1-4090-A758-37FE33B63A63}"/>
              </a:ext>
            </a:extLst>
          </p:cNvPr>
          <p:cNvCxnSpPr/>
          <p:nvPr/>
        </p:nvCxnSpPr>
        <p:spPr>
          <a:xfrm>
            <a:off x="684000" y="6169816"/>
            <a:ext cx="10821600" cy="0"/>
          </a:xfrm>
          <a:prstGeom prst="line">
            <a:avLst/>
          </a:prstGeom>
          <a:ln w="825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5406720" y="6371431"/>
            <a:ext cx="587088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EMS - Juillet 2022</a:t>
            </a:r>
            <a:endParaRPr lang="fr-FR" dirty="0"/>
          </a:p>
        </p:txBody>
      </p:sp>
      <p:sp>
        <p:nvSpPr>
          <p:cNvPr id="14"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1163300" y="6371431"/>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spTree>
    <p:extLst>
      <p:ext uri="{BB962C8B-B14F-4D97-AF65-F5344CB8AC3E}">
        <p14:creationId xmlns:p14="http://schemas.microsoft.com/office/powerpoint/2010/main" val="200810167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9" r:id="rId8"/>
    <p:sldLayoutId id="2147483680" r:id="rId9"/>
  </p:sldLayoutIdLst>
  <p:timing>
    <p:tnLst>
      <p:par>
        <p:cTn id="1" dur="indefinite" restart="never" nodeType="tmRoot"/>
      </p:par>
    </p:tnLst>
  </p:timing>
  <p:hf hdr="0" dt="0"/>
  <p:txStyles>
    <p:titleStyle>
      <a:lvl1pPr algn="l" defTabSz="914400" rtl="0" eaLnBrk="1" latinLnBrk="0" hangingPunct="1">
        <a:lnSpc>
          <a:spcPct val="1150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0" indent="179388" algn="l" defTabSz="914400" rtl="0" eaLnBrk="1" latinLnBrk="0" hangingPunct="1">
        <a:lnSpc>
          <a:spcPct val="130000"/>
        </a:lnSpc>
        <a:spcBef>
          <a:spcPts val="2400"/>
        </a:spcBef>
        <a:buClr>
          <a:schemeClr val="tx1"/>
        </a:buClr>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1QYRNLJFSlw" TargetMode="External"/><Relationship Id="rId2" Type="http://schemas.openxmlformats.org/officeDocument/2006/relationships/image" Target="../media/image27.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hyperlink" Target="https://www.youtube.com/watch?v=aXkzKs7fvog"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5.xml"/><Relationship Id="rId6" Type="http://schemas.openxmlformats.org/officeDocument/2006/relationships/image" Target="../media/image13.gif"/><Relationship Id="rId5" Type="http://schemas.openxmlformats.org/officeDocument/2006/relationships/image" Target="../media/image12.gif"/><Relationship Id="rId10" Type="http://schemas.openxmlformats.org/officeDocument/2006/relationships/image" Target="../media/image16.gif"/><Relationship Id="rId4" Type="http://schemas.openxmlformats.org/officeDocument/2006/relationships/image" Target="../media/image11.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 Id="rId5" Type="http://schemas.openxmlformats.org/officeDocument/2006/relationships/image" Target="../media/image16.gi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hyperlink" Target="http://www.legifrance.gouv.fr/affichCodeArticle.do;jsessionid=920B9309986AECD26652B56AA4B72104.tpdjo01v_2?idArticle=LEGIARTI000019983137&amp;cidTexte=LEGITEXT000006070633&amp;dateTexte=20140131&amp;categorieLien=id&amp;oldAction=rechCodeArticle" TargetMode="External"/><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 xmlns:a16="http://schemas.microsoft.com/office/drawing/2014/main" id="{3F17CF64-5167-4A52-B674-CC42E367BEF3}"/>
              </a:ext>
            </a:extLst>
          </p:cNvPr>
          <p:cNvSpPr>
            <a:spLocks noGrp="1"/>
          </p:cNvSpPr>
          <p:nvPr>
            <p:ph type="subTitle" idx="1"/>
          </p:nvPr>
        </p:nvSpPr>
        <p:spPr/>
        <p:txBody>
          <a:bodyPr/>
          <a:lstStyle/>
          <a:p>
            <a:r>
              <a:rPr lang="fr-FR" dirty="0" smtClean="0">
                <a:latin typeface="Cambria" panose="02040503050406030204" pitchFamily="18" charset="0"/>
                <a:ea typeface="Cambria" panose="02040503050406030204" pitchFamily="18" charset="0"/>
              </a:rPr>
              <a:t>Formation initiale – Préparation Cîteaux – Avril 2021</a:t>
            </a:r>
            <a:endParaRPr lang="fr-FR" dirty="0">
              <a:latin typeface="Cambria" panose="02040503050406030204" pitchFamily="18" charset="0"/>
              <a:ea typeface="Cambria" panose="02040503050406030204" pitchFamily="18" charset="0"/>
            </a:endParaRPr>
          </a:p>
        </p:txBody>
      </p:sp>
      <p:grpSp>
        <p:nvGrpSpPr>
          <p:cNvPr id="7" name="Groupe 6"/>
          <p:cNvGrpSpPr/>
          <p:nvPr/>
        </p:nvGrpSpPr>
        <p:grpSpPr>
          <a:xfrm>
            <a:off x="5194724" y="6260782"/>
            <a:ext cx="1531620" cy="467678"/>
            <a:chOff x="5220547" y="6260782"/>
            <a:chExt cx="1531620" cy="467678"/>
          </a:xfrm>
        </p:grpSpPr>
        <p:pic>
          <p:nvPicPr>
            <p:cNvPr id="4" name="Image 3" descr="C:\Users\czajezym\Desktop\CC-by-nc-sa.png"/>
            <p:cNvPicPr/>
            <p:nvPr/>
          </p:nvPicPr>
          <p:blipFill>
            <a:blip r:embed="rId2">
              <a:extLst>
                <a:ext uri="{28A0092B-C50C-407E-A947-70E740481C1C}">
                  <a14:useLocalDpi xmlns:a14="http://schemas.microsoft.com/office/drawing/2010/main" val="0"/>
                </a:ext>
              </a:extLst>
            </a:blip>
            <a:srcRect/>
            <a:stretch>
              <a:fillRect/>
            </a:stretch>
          </p:blipFill>
          <p:spPr bwMode="auto">
            <a:xfrm>
              <a:off x="5220547" y="6260782"/>
              <a:ext cx="1531620" cy="467678"/>
            </a:xfrm>
            <a:prstGeom prst="rect">
              <a:avLst/>
            </a:prstGeom>
            <a:noFill/>
            <a:ln>
              <a:noFill/>
            </a:ln>
          </p:spPr>
        </p:pic>
        <p:pic>
          <p:nvPicPr>
            <p:cNvPr id="6" name="Image 5" descr="https://mirrors.creativecommons.org/presskit/icons/nc-eu.png"/>
            <p:cNvPicPr/>
            <p:nvPr/>
          </p:nvPicPr>
          <p:blipFill>
            <a:blip r:embed="rId3">
              <a:extLst>
                <a:ext uri="{28A0092B-C50C-407E-A947-70E740481C1C}">
                  <a14:useLocalDpi xmlns:a14="http://schemas.microsoft.com/office/drawing/2010/main" val="0"/>
                </a:ext>
              </a:extLst>
            </a:blip>
            <a:srcRect/>
            <a:stretch>
              <a:fillRect/>
            </a:stretch>
          </p:blipFill>
          <p:spPr bwMode="auto">
            <a:xfrm>
              <a:off x="6079067" y="6303777"/>
              <a:ext cx="287866" cy="268301"/>
            </a:xfrm>
            <a:prstGeom prst="rect">
              <a:avLst/>
            </a:prstGeom>
            <a:noFill/>
            <a:ln>
              <a:noFill/>
            </a:ln>
          </p:spPr>
        </p:pic>
      </p:grpSp>
      <p:sp>
        <p:nvSpPr>
          <p:cNvPr id="8" name="Espace réservé du pied de page 4">
            <a:extLst>
              <a:ext uri="{FF2B5EF4-FFF2-40B4-BE49-F238E27FC236}">
                <a16:creationId xmlns:a16="http://schemas.microsoft.com/office/drawing/2014/main" xmlns="" id="{16B74129-F7BE-4703-924F-ACEA71B2544C}"/>
              </a:ext>
            </a:extLst>
          </p:cNvPr>
          <p:cNvSpPr txBox="1">
            <a:spLocks/>
          </p:cNvSpPr>
          <p:nvPr/>
        </p:nvSpPr>
        <p:spPr>
          <a:xfrm>
            <a:off x="7315200" y="6371431"/>
            <a:ext cx="3843717" cy="252000"/>
          </a:xfrm>
          <a:prstGeom prst="rect">
            <a:avLst/>
          </a:prstGeom>
        </p:spPr>
        <p:txBody>
          <a:bodyPr vert="horz" lIns="91440" tIns="45720" rIns="91440" bIns="45720" rtlCol="0" anchor="ctr">
            <a:noAutofit/>
          </a:bodyPr>
          <a:lstStyle>
            <a:defPPr>
              <a:defRPr lang="fr-FR"/>
            </a:defPPr>
            <a:lvl1pPr marL="0" algn="r" defTabSz="914400" rtl="0" eaLnBrk="1" latinLnBrk="0" hangingPunct="1">
              <a:lnSpc>
                <a:spcPct val="115000"/>
              </a:lnSpc>
              <a:defRPr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mtClean="0">
                <a:latin typeface="Montserrat" pitchFamily="50" charset="0"/>
              </a:rPr>
              <a:t>Ecole des Métiers de la Sécurité</a:t>
            </a:r>
            <a:endParaRPr lang="fr-FR" dirty="0">
              <a:latin typeface="Montserrat" pitchFamily="50" charset="0"/>
            </a:endParaRPr>
          </a:p>
        </p:txBody>
      </p:sp>
      <p:sp>
        <p:nvSpPr>
          <p:cNvPr id="9" name="Titre 1">
            <a:extLst>
              <a:ext uri="{FF2B5EF4-FFF2-40B4-BE49-F238E27FC236}">
                <a16:creationId xmlns="" xmlns:a16="http://schemas.microsoft.com/office/drawing/2014/main" id="{883F5A36-87F8-437F-BA12-EC629D69E5DD}"/>
              </a:ext>
            </a:extLst>
          </p:cNvPr>
          <p:cNvSpPr txBox="1">
            <a:spLocks noGrp="1"/>
          </p:cNvSpPr>
          <p:nvPr>
            <p:ph type="ctrTitle"/>
          </p:nvPr>
        </p:nvSpPr>
        <p:spPr>
          <a:prstGeom prst="rect">
            <a:avLst/>
          </a:prstGeom>
        </p:spPr>
        <p:txBody>
          <a:bodyPr vert="horz" lIns="91440" tIns="45720" rIns="91440" bIns="45720" rtlCol="0" anchor="ctr">
            <a:noAutofit/>
          </a:bodyPr>
          <a:lstStyle>
            <a:lvl1pPr algn="l" defTabSz="914400" rtl="0" eaLnBrk="1" latinLnBrk="0" hangingPunct="1">
              <a:lnSpc>
                <a:spcPct val="115000"/>
              </a:lnSpc>
              <a:spcBef>
                <a:spcPct val="0"/>
              </a:spcBef>
              <a:buNone/>
              <a:defRPr sz="3500" b="1" kern="1200">
                <a:solidFill>
                  <a:schemeClr val="tx1"/>
                </a:solidFill>
                <a:latin typeface="+mj-lt"/>
                <a:ea typeface="+mj-ea"/>
                <a:cs typeface="+mj-cs"/>
              </a:defRPr>
            </a:lvl1pPr>
          </a:lstStyle>
          <a:p>
            <a:r>
              <a:rPr lang="fr-FR" sz="3600" dirty="0" smtClean="0">
                <a:latin typeface="Cambria" panose="02040503050406030204" pitchFamily="18" charset="0"/>
                <a:ea typeface="Cambria" panose="02040503050406030204" pitchFamily="18" charset="0"/>
              </a:rPr>
              <a:t>QUELQUES POLICES SPECIALES</a:t>
            </a:r>
            <a:endParaRPr lang="fr-FR" sz="3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13251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816956" y="1192356"/>
            <a:ext cx="7626653" cy="4608572"/>
          </a:xfrm>
        </p:spPr>
        <p:txBody>
          <a:bodyPr/>
          <a:lstStyle/>
          <a:p>
            <a:pPr marL="342900" indent="-342900" algn="just">
              <a:buFont typeface="Wingdings" panose="05000000000000000000" pitchFamily="2" charset="2"/>
              <a:buChar char="q"/>
            </a:pPr>
            <a:r>
              <a:rPr lang="fr-FR" dirty="0" smtClean="0">
                <a:latin typeface="Cambria" panose="02040503050406030204" pitchFamily="18" charset="0"/>
                <a:ea typeface="Cambria" panose="02040503050406030204" pitchFamily="18" charset="0"/>
              </a:rPr>
              <a:t>  le </a:t>
            </a:r>
            <a:r>
              <a:rPr lang="fr-FR" dirty="0">
                <a:latin typeface="Cambria" panose="02040503050406030204" pitchFamily="18" charset="0"/>
                <a:ea typeface="Cambria" panose="02040503050406030204" pitchFamily="18" charset="0"/>
              </a:rPr>
              <a:t>maire a le devoir de s’assurer que sa commune est dotée d’un service de pompes funèbres. </a:t>
            </a:r>
          </a:p>
          <a:p>
            <a:pPr lvl="1" algn="just"/>
            <a:r>
              <a:rPr lang="fr-FR" sz="2000" b="1" dirty="0" smtClean="0">
                <a:latin typeface="Cambria" panose="02040503050406030204" pitchFamily="18" charset="0"/>
                <a:ea typeface="Cambria" panose="02040503050406030204" pitchFamily="18" charset="0"/>
              </a:rPr>
              <a:t>	=&gt; </a:t>
            </a:r>
            <a:r>
              <a:rPr lang="fr-FR" sz="2000" b="1" dirty="0" smtClean="0">
                <a:solidFill>
                  <a:srgbClr val="FF0000"/>
                </a:solidFill>
                <a:latin typeface="Cambria" panose="02040503050406030204" pitchFamily="18" charset="0"/>
                <a:ea typeface="Cambria" panose="02040503050406030204" pitchFamily="18" charset="0"/>
              </a:rPr>
              <a:t>Il s’agit d’un service public</a:t>
            </a:r>
            <a:r>
              <a:rPr lang="fr-FR" sz="2000" b="1" dirty="0" smtClean="0">
                <a:latin typeface="Cambria" panose="02040503050406030204" pitchFamily="18" charset="0"/>
                <a:ea typeface="Cambria" panose="02040503050406030204" pitchFamily="18" charset="0"/>
              </a:rPr>
              <a:t>. </a:t>
            </a:r>
            <a:endParaRPr lang="fr-FR" sz="2000" b="1" dirty="0" smtClean="0">
              <a:latin typeface="Cambria" panose="02040503050406030204" pitchFamily="18" charset="0"/>
              <a:ea typeface="Cambria" panose="02040503050406030204" pitchFamily="18" charset="0"/>
            </a:endParaRPr>
          </a:p>
          <a:p>
            <a:pPr lvl="1" algn="just"/>
            <a:r>
              <a:rPr lang="fr-FR" sz="2000" b="1" dirty="0" smtClean="0">
                <a:latin typeface="Cambria" panose="02040503050406030204" pitchFamily="18" charset="0"/>
                <a:ea typeface="Cambria" panose="02040503050406030204" pitchFamily="18" charset="0"/>
              </a:rPr>
              <a:t>Il </a:t>
            </a:r>
            <a:r>
              <a:rPr lang="fr-FR" sz="2000" b="1" dirty="0" smtClean="0">
                <a:latin typeface="Cambria" panose="02040503050406030204" pitchFamily="18" charset="0"/>
                <a:ea typeface="Cambria" panose="02040503050406030204" pitchFamily="18" charset="0"/>
              </a:rPr>
              <a:t>est soit assuré en régie soit en délégation de service public</a:t>
            </a:r>
          </a:p>
          <a:p>
            <a:pPr lvl="1" algn="just"/>
            <a:endParaRPr lang="fr-FR" sz="2000" b="1" dirty="0" smtClean="0">
              <a:latin typeface="Cambria" panose="02040503050406030204" pitchFamily="18" charset="0"/>
              <a:ea typeface="Cambria" panose="02040503050406030204" pitchFamily="18" charset="0"/>
            </a:endParaRPr>
          </a:p>
          <a:p>
            <a:pPr lvl="1" algn="just"/>
            <a:endParaRPr lang="fr-FR" sz="2000" b="1" dirty="0" smtClean="0">
              <a:latin typeface="Cambria" panose="02040503050406030204" pitchFamily="18" charset="0"/>
              <a:ea typeface="Cambria" panose="02040503050406030204" pitchFamily="18" charset="0"/>
            </a:endParaRPr>
          </a:p>
          <a:p>
            <a:pPr marL="342900" lvl="1" indent="-342900" algn="just">
              <a:buFont typeface="Wingdings" panose="05000000000000000000" pitchFamily="2" charset="2"/>
              <a:buChar char="q"/>
            </a:pPr>
            <a:r>
              <a:rPr lang="fr-FR" sz="2000" b="1" dirty="0" smtClean="0">
                <a:solidFill>
                  <a:srgbClr val="FF0000"/>
                </a:solidFill>
                <a:latin typeface="Cambria" panose="02040503050406030204" pitchFamily="18" charset="0"/>
                <a:ea typeface="Cambria" panose="02040503050406030204" pitchFamily="18" charset="0"/>
              </a:rPr>
              <a:t>Le </a:t>
            </a:r>
            <a:r>
              <a:rPr lang="fr-FR" sz="2000" b="1" dirty="0">
                <a:solidFill>
                  <a:srgbClr val="FF0000"/>
                </a:solidFill>
                <a:latin typeface="Cambria" panose="02040503050406030204" pitchFamily="18" charset="0"/>
                <a:ea typeface="Cambria" panose="02040503050406030204" pitchFamily="18" charset="0"/>
              </a:rPr>
              <a:t>maire doit de pourvoir aux frais d’inhumations des personnes dénuées de ressources décédées sur sa commune </a:t>
            </a:r>
            <a:r>
              <a:rPr lang="fr-FR" sz="2000" b="1" dirty="0">
                <a:latin typeface="Cambria" panose="02040503050406030204" pitchFamily="18" charset="0"/>
                <a:ea typeface="Cambria" panose="02040503050406030204" pitchFamily="18" charset="0"/>
              </a:rPr>
              <a:t>(demande de participation à la commune du lieu de résidence et se retourner vers la famille au titre de l’obligation </a:t>
            </a:r>
            <a:r>
              <a:rPr lang="fr-FR" sz="2000" b="1" dirty="0" smtClean="0">
                <a:latin typeface="Cambria" panose="02040503050406030204" pitchFamily="18" charset="0"/>
                <a:ea typeface="Cambria" panose="02040503050406030204" pitchFamily="18" charset="0"/>
              </a:rPr>
              <a:t>alimentaire).</a:t>
            </a:r>
            <a:endParaRPr lang="fr-FR" sz="2000" b="1" dirty="0" smtClean="0">
              <a:latin typeface="Cambria" panose="02040503050406030204" pitchFamily="18" charset="0"/>
              <a:ea typeface="Cambria" panose="02040503050406030204" pitchFamily="18" charset="0"/>
            </a:endParaRPr>
          </a:p>
          <a:p>
            <a:pPr marL="342900" indent="-342900">
              <a:buFont typeface="Wingdings" panose="05000000000000000000" pitchFamily="2" charset="2"/>
              <a:buChar char="q"/>
            </a:pPr>
            <a:endParaRPr lang="fr-FR" dirty="0"/>
          </a:p>
          <a:p>
            <a:pPr marL="342900" indent="-342900">
              <a:buFont typeface="Wingdings" panose="05000000000000000000" pitchFamily="2" charset="2"/>
              <a:buChar char="q"/>
            </a:pPr>
            <a:endParaRPr lang="fr-FR" dirty="0" smtClean="0"/>
          </a:p>
          <a:p>
            <a:endParaRPr lang="fr-FR" dirty="0"/>
          </a:p>
          <a:p>
            <a:r>
              <a:rPr lang="fr-FR" dirty="0"/>
              <a:t> </a:t>
            </a:r>
          </a:p>
        </p:txBody>
      </p:sp>
      <p:sp>
        <p:nvSpPr>
          <p:cNvPr id="15" name="Espace réservé du numéro de diapositive 14"/>
          <p:cNvSpPr>
            <a:spLocks noGrp="1"/>
          </p:cNvSpPr>
          <p:nvPr>
            <p:ph type="sldNum" sz="quarter" idx="4"/>
          </p:nvPr>
        </p:nvSpPr>
        <p:spPr/>
        <p:txBody>
          <a:bodyPr/>
          <a:lstStyle/>
          <a:p>
            <a:fld id="{975A587B-5814-4D9B-9598-FE9CB954CB01}" type="slidenum">
              <a:rPr lang="fr-FR" smtClean="0"/>
              <a:pPr/>
              <a:t>10</a:t>
            </a:fld>
            <a:endParaRPr lang="fr-FR" dirty="0"/>
          </a:p>
        </p:txBody>
      </p:sp>
      <p:sp>
        <p:nvSpPr>
          <p:cNvPr id="16" name="Espace réservé du pied de page 15"/>
          <p:cNvSpPr>
            <a:spLocks noGrp="1"/>
          </p:cNvSpPr>
          <p:nvPr>
            <p:ph type="ftr" sz="quarter" idx="3"/>
          </p:nvPr>
        </p:nvSpPr>
        <p:spPr/>
        <p:txBody>
          <a:bodyPr/>
          <a:lstStyle/>
          <a:p>
            <a:r>
              <a:rPr lang="fr-FR" smtClean="0"/>
              <a:t>EMS - Juillet 2022</a:t>
            </a:r>
            <a:endParaRPr lang="fr-FR" dirty="0"/>
          </a:p>
        </p:txBody>
      </p:sp>
      <p:sp>
        <p:nvSpPr>
          <p:cNvPr id="17" name="Rectangle 16"/>
          <p:cNvSpPr/>
          <p:nvPr/>
        </p:nvSpPr>
        <p:spPr>
          <a:xfrm>
            <a:off x="622300" y="415865"/>
            <a:ext cx="10731500" cy="1052596"/>
          </a:xfrm>
          <a:prstGeom prst="rect">
            <a:avLst/>
          </a:prstGeom>
        </p:spPr>
        <p:txBody>
          <a:bodyPr wrap="square">
            <a:spAutoFit/>
          </a:bodyPr>
          <a:lstStyle/>
          <a:p>
            <a:pPr lvl="0">
              <a:lnSpc>
                <a:spcPct val="130000"/>
              </a:lnSpc>
            </a:pPr>
            <a:r>
              <a:rPr lang="fr-FR" sz="2400" b="1" dirty="0">
                <a:solidFill>
                  <a:srgbClr val="071F32"/>
                </a:solidFill>
                <a:latin typeface="Cambria" panose="02040503050406030204" pitchFamily="18" charset="0"/>
                <a:ea typeface="Cambria" panose="02040503050406030204" pitchFamily="18" charset="0"/>
              </a:rPr>
              <a:t>Les </a:t>
            </a:r>
            <a:r>
              <a:rPr lang="fr-FR" sz="2400" b="1" dirty="0" smtClean="0">
                <a:solidFill>
                  <a:srgbClr val="071F32"/>
                </a:solidFill>
                <a:latin typeface="Cambria" panose="02040503050406030204" pitchFamily="18" charset="0"/>
                <a:ea typeface="Cambria" panose="02040503050406030204" pitchFamily="18" charset="0"/>
              </a:rPr>
              <a:t>obligations du </a:t>
            </a:r>
            <a:r>
              <a:rPr lang="fr-FR" sz="2400" b="1" dirty="0">
                <a:solidFill>
                  <a:srgbClr val="071F32"/>
                </a:solidFill>
                <a:latin typeface="Cambria" panose="02040503050406030204" pitchFamily="18" charset="0"/>
                <a:ea typeface="Cambria" panose="02040503050406030204" pitchFamily="18" charset="0"/>
              </a:rPr>
              <a:t>maire en matière de </a:t>
            </a:r>
            <a:r>
              <a:rPr lang="fr-FR" sz="2400" b="1" dirty="0" smtClean="0">
                <a:solidFill>
                  <a:srgbClr val="071F32"/>
                </a:solidFill>
                <a:latin typeface="Cambria" panose="02040503050406030204" pitchFamily="18" charset="0"/>
                <a:ea typeface="Cambria" panose="02040503050406030204" pitchFamily="18" charset="0"/>
              </a:rPr>
              <a:t>pompes </a:t>
            </a:r>
            <a:r>
              <a:rPr lang="fr-FR" sz="2400" b="1" dirty="0">
                <a:solidFill>
                  <a:srgbClr val="071F32"/>
                </a:solidFill>
                <a:latin typeface="Cambria" panose="02040503050406030204" pitchFamily="18" charset="0"/>
                <a:ea typeface="Cambria" panose="02040503050406030204" pitchFamily="18" charset="0"/>
              </a:rPr>
              <a:t>funèbres</a:t>
            </a:r>
          </a:p>
          <a:p>
            <a:pPr lvl="0">
              <a:lnSpc>
                <a:spcPct val="130000"/>
              </a:lnSpc>
            </a:pPr>
            <a:r>
              <a:rPr lang="fr-FR" sz="2400" b="1" dirty="0">
                <a:solidFill>
                  <a:srgbClr val="071F32"/>
                </a:solidFill>
              </a:rPr>
              <a:t> </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7021" t="25957" r="5931" b="22837"/>
          <a:stretch/>
        </p:blipFill>
        <p:spPr bwMode="auto">
          <a:xfrm>
            <a:off x="8803666" y="1809344"/>
            <a:ext cx="2850070" cy="303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22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174661" y="1286392"/>
            <a:ext cx="9325773" cy="4608572"/>
          </a:xfrm>
        </p:spPr>
        <p:txBody>
          <a:bodyPr/>
          <a:lstStyle/>
          <a:p>
            <a:r>
              <a:rPr lang="fr-FR" sz="1800" dirty="0" smtClean="0">
                <a:solidFill>
                  <a:srgbClr val="C00000"/>
                </a:solidFill>
                <a:latin typeface="Cambria" panose="02040503050406030204" pitchFamily="18" charset="0"/>
                <a:ea typeface="Cambria" panose="02040503050406030204" pitchFamily="18" charset="0"/>
              </a:rPr>
              <a:t>L’acte de décès:  </a:t>
            </a:r>
          </a:p>
          <a:p>
            <a:r>
              <a:rPr lang="fr-FR" sz="1800" dirty="0" smtClean="0">
                <a:latin typeface="Cambria" panose="02040503050406030204" pitchFamily="18" charset="0"/>
                <a:ea typeface="Cambria" panose="02040503050406030204" pitchFamily="18" charset="0"/>
              </a:rPr>
              <a:t>Le maire </a:t>
            </a:r>
            <a:r>
              <a:rPr lang="fr-FR" sz="1800" dirty="0">
                <a:latin typeface="Cambria" panose="02040503050406030204" pitchFamily="18" charset="0"/>
                <a:ea typeface="Cambria" panose="02040503050406030204" pitchFamily="18" charset="0"/>
              </a:rPr>
              <a:t>intervient en qualité d’officier d’état civil </a:t>
            </a:r>
            <a:r>
              <a:rPr lang="fr-FR" sz="1800" dirty="0" smtClean="0">
                <a:latin typeface="Cambria" panose="02040503050406030204" pitchFamily="18" charset="0"/>
                <a:ea typeface="Cambria" panose="02040503050406030204" pitchFamily="18" charset="0"/>
              </a:rPr>
              <a:t>et au </a:t>
            </a:r>
            <a:r>
              <a:rPr lang="fr-FR" sz="1800" dirty="0">
                <a:latin typeface="Cambria" panose="02040503050406030204" pitchFamily="18" charset="0"/>
                <a:ea typeface="Cambria" panose="02040503050406030204" pitchFamily="18" charset="0"/>
              </a:rPr>
              <a:t>titre de ses pouvoirs de police spéciale. </a:t>
            </a:r>
            <a:r>
              <a:rPr lang="fr-FR" sz="1800" dirty="0" smtClean="0">
                <a:latin typeface="Cambria" panose="02040503050406030204" pitchFamily="18" charset="0"/>
                <a:ea typeface="Cambria" panose="02040503050406030204" pitchFamily="18" charset="0"/>
              </a:rPr>
              <a:t> L’acte </a:t>
            </a:r>
            <a:r>
              <a:rPr lang="fr-FR" sz="1800" dirty="0">
                <a:latin typeface="Cambria" panose="02040503050406030204" pitchFamily="18" charset="0"/>
                <a:ea typeface="Cambria" panose="02040503050406030204" pitchFamily="18" charset="0"/>
              </a:rPr>
              <a:t>de décès est rédigé par le maire de la commune où le décès a eu </a:t>
            </a:r>
            <a:r>
              <a:rPr lang="fr-FR" sz="1800" dirty="0" smtClean="0">
                <a:latin typeface="Cambria" panose="02040503050406030204" pitchFamily="18" charset="0"/>
                <a:ea typeface="Cambria" panose="02040503050406030204" pitchFamily="18" charset="0"/>
              </a:rPr>
              <a:t>lieu.</a:t>
            </a:r>
          </a:p>
          <a:p>
            <a:endParaRPr lang="fr-FR" sz="1800" dirty="0">
              <a:latin typeface="Cambria" panose="02040503050406030204" pitchFamily="18" charset="0"/>
              <a:ea typeface="Cambria" panose="02040503050406030204" pitchFamily="18" charset="0"/>
            </a:endParaRPr>
          </a:p>
          <a:p>
            <a:r>
              <a:rPr lang="fr-FR" sz="1800" dirty="0" smtClean="0">
                <a:solidFill>
                  <a:srgbClr val="C00000"/>
                </a:solidFill>
                <a:latin typeface="Cambria" panose="02040503050406030204" pitchFamily="18" charset="0"/>
                <a:ea typeface="Cambria" panose="02040503050406030204" pitchFamily="18" charset="0"/>
              </a:rPr>
              <a:t>Les </a:t>
            </a:r>
            <a:r>
              <a:rPr lang="fr-FR" sz="1800" dirty="0" smtClean="0">
                <a:solidFill>
                  <a:srgbClr val="C00000"/>
                </a:solidFill>
                <a:latin typeface="Cambria" panose="02040503050406030204" pitchFamily="18" charset="0"/>
                <a:ea typeface="Cambria" panose="02040503050406030204" pitchFamily="18" charset="0"/>
              </a:rPr>
              <a:t>autorisations:</a:t>
            </a:r>
            <a:endParaRPr lang="fr-FR" sz="1800" dirty="0" smtClean="0">
              <a:solidFill>
                <a:srgbClr val="C0000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fr-FR" sz="1800" dirty="0" smtClean="0">
                <a:latin typeface="Cambria" panose="02040503050406030204" pitchFamily="18" charset="0"/>
                <a:ea typeface="Cambria" panose="02040503050406030204" pitchFamily="18" charset="0"/>
              </a:rPr>
              <a:t>de </a:t>
            </a:r>
            <a:r>
              <a:rPr lang="fr-FR" sz="1800" dirty="0">
                <a:latin typeface="Cambria" panose="02040503050406030204" pitchFamily="18" charset="0"/>
                <a:ea typeface="Cambria" panose="02040503050406030204" pitchFamily="18" charset="0"/>
              </a:rPr>
              <a:t>mise en bière et </a:t>
            </a:r>
            <a:r>
              <a:rPr lang="fr-FR" sz="1800" dirty="0" smtClean="0">
                <a:latin typeface="Cambria" panose="02040503050406030204" pitchFamily="18" charset="0"/>
                <a:ea typeface="Cambria" panose="02040503050406030204" pitchFamily="18" charset="0"/>
              </a:rPr>
              <a:t>de fermeture de cercueil au vu d’un certificat médical</a:t>
            </a:r>
          </a:p>
          <a:p>
            <a:pPr marL="285750" indent="-285750">
              <a:buFont typeface="Arial" panose="020B0604020202020204" pitchFamily="34" charset="0"/>
              <a:buChar char="•"/>
            </a:pPr>
            <a:r>
              <a:rPr lang="fr-FR" sz="1800" dirty="0" smtClean="0">
                <a:latin typeface="Cambria" panose="02040503050406030204" pitchFamily="18" charset="0"/>
                <a:ea typeface="Cambria" panose="02040503050406030204" pitchFamily="18" charset="0"/>
              </a:rPr>
              <a:t>d’inhumation et de crémation </a:t>
            </a:r>
          </a:p>
          <a:p>
            <a:pPr marL="285750" indent="-285750">
              <a:buFont typeface="Arial" panose="020B0604020202020204" pitchFamily="34" charset="0"/>
              <a:buChar char="•"/>
            </a:pPr>
            <a:r>
              <a:rPr lang="fr-FR" sz="1800" dirty="0" smtClean="0">
                <a:latin typeface="Cambria" panose="02040503050406030204" pitchFamily="18" charset="0"/>
                <a:ea typeface="Cambria" panose="02040503050406030204" pitchFamily="18" charset="0"/>
              </a:rPr>
              <a:t>de </a:t>
            </a:r>
            <a:r>
              <a:rPr lang="fr-FR" sz="1800" dirty="0">
                <a:latin typeface="Cambria" panose="02040503050406030204" pitchFamily="18" charset="0"/>
                <a:ea typeface="Cambria" panose="02040503050406030204" pitchFamily="18" charset="0"/>
              </a:rPr>
              <a:t>placer une urne dans une sépulture, de la sceller sur un monument funéraire, de la déposer dans une case de columbarium et de disperser des cendres, dans un cimetière ou un site cinéraire faisant l’objet de concessions (article </a:t>
            </a:r>
            <a:r>
              <a:rPr lang="fr-FR" sz="1800" u="sng" dirty="0">
                <a:latin typeface="Cambria" panose="02040503050406030204" pitchFamily="18" charset="0"/>
                <a:ea typeface="Cambria" panose="02040503050406030204" pitchFamily="18" charset="0"/>
              </a:rPr>
              <a:t>R. 2213-39 </a:t>
            </a:r>
            <a:r>
              <a:rPr lang="fr-FR" sz="1800" dirty="0">
                <a:latin typeface="Cambria" panose="02040503050406030204" pitchFamily="18" charset="0"/>
                <a:ea typeface="Cambria" panose="02040503050406030204" pitchFamily="18" charset="0"/>
              </a:rPr>
              <a:t>du CGCT)</a:t>
            </a:r>
          </a:p>
          <a:p>
            <a:pPr marL="285750" lvl="0" indent="-285750">
              <a:buFont typeface="Arial" panose="020B0604020202020204" pitchFamily="34" charset="0"/>
              <a:buChar char="•"/>
            </a:pPr>
            <a:r>
              <a:rPr lang="fr-FR" sz="1800" dirty="0" smtClean="0">
                <a:latin typeface="Cambria" panose="02040503050406030204" pitchFamily="18" charset="0"/>
                <a:ea typeface="Cambria" panose="02040503050406030204" pitchFamily="18" charset="0"/>
              </a:rPr>
              <a:t> d’exhumation </a:t>
            </a:r>
            <a:r>
              <a:rPr lang="fr-FR" sz="1800" dirty="0">
                <a:latin typeface="Cambria" panose="02040503050406030204" pitchFamily="18" charset="0"/>
                <a:ea typeface="Cambria" panose="02040503050406030204" pitchFamily="18" charset="0"/>
              </a:rPr>
              <a:t>à la demande du plus proche parent dans les conditions posées par l’article </a:t>
            </a:r>
            <a:r>
              <a:rPr lang="fr-FR" sz="1800" u="sng" dirty="0">
                <a:latin typeface="Cambria" panose="02040503050406030204" pitchFamily="18" charset="0"/>
                <a:ea typeface="Cambria" panose="02040503050406030204" pitchFamily="18" charset="0"/>
              </a:rPr>
              <a:t>R. 2213-40 </a:t>
            </a:r>
            <a:r>
              <a:rPr lang="fr-FR" sz="1800" dirty="0">
                <a:latin typeface="Cambria" panose="02040503050406030204" pitchFamily="18" charset="0"/>
                <a:ea typeface="Cambria" panose="02040503050406030204" pitchFamily="18" charset="0"/>
              </a:rPr>
              <a:t>du CGCT.</a:t>
            </a:r>
          </a:p>
          <a:p>
            <a:r>
              <a:rPr lang="fr-FR" dirty="0"/>
              <a:t> </a:t>
            </a:r>
          </a:p>
          <a:p>
            <a:pPr marL="342900" indent="-342900">
              <a:buFont typeface="Wingdings" panose="05000000000000000000" pitchFamily="2" charset="2"/>
              <a:buChar char="q"/>
            </a:pPr>
            <a:endParaRPr lang="fr-FR" dirty="0"/>
          </a:p>
          <a:p>
            <a:pPr marL="342900" indent="-342900">
              <a:buFont typeface="Wingdings" panose="05000000000000000000" pitchFamily="2" charset="2"/>
              <a:buChar char="q"/>
            </a:pPr>
            <a:endParaRPr lang="fr-FR" dirty="0" smtClean="0"/>
          </a:p>
          <a:p>
            <a:endParaRPr lang="fr-FR" dirty="0"/>
          </a:p>
          <a:p>
            <a:r>
              <a:rPr lang="fr-FR" dirty="0"/>
              <a:t> </a:t>
            </a:r>
          </a:p>
        </p:txBody>
      </p:sp>
      <p:sp>
        <p:nvSpPr>
          <p:cNvPr id="15" name="Espace réservé du numéro de diapositive 14"/>
          <p:cNvSpPr>
            <a:spLocks noGrp="1"/>
          </p:cNvSpPr>
          <p:nvPr>
            <p:ph type="sldNum" sz="quarter" idx="4"/>
          </p:nvPr>
        </p:nvSpPr>
        <p:spPr/>
        <p:txBody>
          <a:bodyPr/>
          <a:lstStyle/>
          <a:p>
            <a:fld id="{975A587B-5814-4D9B-9598-FE9CB954CB01}" type="slidenum">
              <a:rPr lang="fr-FR" smtClean="0"/>
              <a:pPr/>
              <a:t>11</a:t>
            </a:fld>
            <a:endParaRPr lang="fr-FR" dirty="0"/>
          </a:p>
        </p:txBody>
      </p:sp>
      <p:sp>
        <p:nvSpPr>
          <p:cNvPr id="16" name="Espace réservé du pied de page 15"/>
          <p:cNvSpPr>
            <a:spLocks noGrp="1"/>
          </p:cNvSpPr>
          <p:nvPr>
            <p:ph type="ftr" sz="quarter" idx="3"/>
          </p:nvPr>
        </p:nvSpPr>
        <p:spPr/>
        <p:txBody>
          <a:bodyPr/>
          <a:lstStyle/>
          <a:p>
            <a:r>
              <a:rPr lang="fr-FR" smtClean="0"/>
              <a:t>EMS - Juillet 2022</a:t>
            </a:r>
            <a:endParaRPr lang="fr-FR" dirty="0"/>
          </a:p>
        </p:txBody>
      </p:sp>
      <p:sp>
        <p:nvSpPr>
          <p:cNvPr id="17" name="Rectangle 16"/>
          <p:cNvSpPr/>
          <p:nvPr/>
        </p:nvSpPr>
        <p:spPr>
          <a:xfrm>
            <a:off x="468296" y="457520"/>
            <a:ext cx="10731500" cy="461665"/>
          </a:xfrm>
          <a:prstGeom prst="rect">
            <a:avLst/>
          </a:prstGeom>
        </p:spPr>
        <p:txBody>
          <a:bodyPr wrap="square">
            <a:spAutoFit/>
          </a:bodyPr>
          <a:lstStyle/>
          <a:p>
            <a:pPr lvl="0"/>
            <a:r>
              <a:rPr lang="fr-FR" sz="2400" b="1" dirty="0">
                <a:latin typeface="Cambria" panose="02040503050406030204" pitchFamily="18" charset="0"/>
                <a:ea typeface="Cambria" panose="02040503050406030204" pitchFamily="18" charset="0"/>
              </a:rPr>
              <a:t>L’acte de décès et les autorisations, la double casquette du </a:t>
            </a:r>
            <a:r>
              <a:rPr lang="fr-FR" sz="2400" b="1" dirty="0" smtClean="0">
                <a:latin typeface="Cambria" panose="02040503050406030204" pitchFamily="18" charset="0"/>
                <a:ea typeface="Cambria" panose="02040503050406030204" pitchFamily="18" charset="0"/>
              </a:rPr>
              <a:t>maire</a:t>
            </a:r>
            <a:endParaRPr lang="fr-FR" sz="2400" dirty="0">
              <a:latin typeface="Cambria" panose="02040503050406030204" pitchFamily="18" charset="0"/>
              <a:ea typeface="Cambria" panose="02040503050406030204" pitchFamily="18" charset="0"/>
            </a:endParaRPr>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1805" t="28272" r="7986" b="33457"/>
          <a:stretch/>
        </p:blipFill>
        <p:spPr bwMode="auto">
          <a:xfrm>
            <a:off x="9500434" y="4268176"/>
            <a:ext cx="2233561" cy="159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9814" t="29646" r="9680" b="37305"/>
          <a:stretch/>
        </p:blipFill>
        <p:spPr bwMode="auto">
          <a:xfrm>
            <a:off x="9691991" y="1478897"/>
            <a:ext cx="2500009" cy="2266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39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81001" y="1030227"/>
            <a:ext cx="6903377" cy="5214929"/>
          </a:xfrm>
        </p:spPr>
        <p:txBody>
          <a:bodyPr/>
          <a:lstStyle/>
          <a:p>
            <a:pPr algn="just"/>
            <a:endParaRPr lang="fr-FR"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r>
              <a:rPr lang="fr-FR" dirty="0" smtClean="0">
                <a:latin typeface="Cambria" panose="02040503050406030204" pitchFamily="18" charset="0"/>
                <a:ea typeface="Cambria" panose="02040503050406030204" pitchFamily="18" charset="0"/>
              </a:rPr>
              <a:t>Dans </a:t>
            </a:r>
            <a:r>
              <a:rPr lang="fr-FR" dirty="0">
                <a:latin typeface="Cambria" panose="02040503050406030204" pitchFamily="18" charset="0"/>
                <a:ea typeface="Cambria" panose="02040503050406030204" pitchFamily="18" charset="0"/>
              </a:rPr>
              <a:t>les communes classées en </a:t>
            </a:r>
            <a:r>
              <a:rPr lang="fr-FR" dirty="0">
                <a:solidFill>
                  <a:srgbClr val="FF0000"/>
                </a:solidFill>
                <a:latin typeface="Cambria" panose="02040503050406030204" pitchFamily="18" charset="0"/>
                <a:ea typeface="Cambria" panose="02040503050406030204" pitchFamily="18" charset="0"/>
              </a:rPr>
              <a:t>zone de police </a:t>
            </a:r>
            <a:r>
              <a:rPr lang="fr-FR" dirty="0" smtClean="0">
                <a:solidFill>
                  <a:srgbClr val="FF0000"/>
                </a:solidFill>
                <a:latin typeface="Cambria" panose="02040503050406030204" pitchFamily="18" charset="0"/>
                <a:ea typeface="Cambria" panose="02040503050406030204" pitchFamily="18" charset="0"/>
              </a:rPr>
              <a:t>d’État</a:t>
            </a:r>
            <a:r>
              <a:rPr lang="fr-FR" dirty="0" smtClean="0">
                <a:latin typeface="Cambria" panose="02040503050406030204" pitchFamily="18" charset="0"/>
                <a:ea typeface="Cambria" panose="02040503050406030204" pitchFamily="18" charset="0"/>
              </a:rPr>
              <a:t>, la surveillance des opérations funéraires est </a:t>
            </a:r>
            <a:r>
              <a:rPr lang="fr-FR" dirty="0" smtClean="0">
                <a:solidFill>
                  <a:srgbClr val="FF0000"/>
                </a:solidFill>
                <a:latin typeface="Cambria" panose="02040503050406030204" pitchFamily="18" charset="0"/>
                <a:ea typeface="Cambria" panose="02040503050406030204" pitchFamily="18" charset="0"/>
              </a:rPr>
              <a:t>compétence </a:t>
            </a:r>
            <a:r>
              <a:rPr lang="fr-FR" dirty="0">
                <a:solidFill>
                  <a:srgbClr val="FF0000"/>
                </a:solidFill>
                <a:latin typeface="Cambria" panose="02040503050406030204" pitchFamily="18" charset="0"/>
                <a:ea typeface="Cambria" panose="02040503050406030204" pitchFamily="18" charset="0"/>
              </a:rPr>
              <a:t>exclusive des fonctionnaires de la police nationale</a:t>
            </a:r>
            <a:r>
              <a:rPr lang="fr-FR" dirty="0" smtClean="0">
                <a:solidFill>
                  <a:srgbClr val="FF0000"/>
                </a:solidFill>
                <a:latin typeface="Cambria" panose="02040503050406030204" pitchFamily="18" charset="0"/>
                <a:ea typeface="Cambria" panose="02040503050406030204" pitchFamily="18" charset="0"/>
              </a:rPr>
              <a:t>.</a:t>
            </a:r>
            <a:r>
              <a:rPr lang="fr-FR" dirty="0">
                <a:solidFill>
                  <a:srgbClr val="FF0000"/>
                </a:solidFill>
                <a:latin typeface="Cambria" panose="02040503050406030204" pitchFamily="18" charset="0"/>
                <a:ea typeface="Cambria" panose="02040503050406030204" pitchFamily="18" charset="0"/>
              </a:rPr>
              <a:t> </a:t>
            </a:r>
            <a:r>
              <a:rPr lang="fr-FR" dirty="0" smtClean="0">
                <a:solidFill>
                  <a:srgbClr val="FF0000"/>
                </a:solidFill>
                <a:latin typeface="Cambria" panose="02040503050406030204" pitchFamily="18" charset="0"/>
                <a:ea typeface="Cambria" panose="02040503050406030204" pitchFamily="18" charset="0"/>
              </a:rPr>
              <a:t> </a:t>
            </a:r>
            <a:endParaRPr lang="fr-FR" dirty="0" smtClean="0">
              <a:solidFill>
                <a:srgbClr val="FF0000"/>
              </a:solidFill>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endParaRPr lang="fr-FR"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endParaRPr lang="fr-FR"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q"/>
            </a:pPr>
            <a:r>
              <a:rPr lang="fr-FR" dirty="0" smtClean="0">
                <a:solidFill>
                  <a:srgbClr val="FF0000"/>
                </a:solidFill>
                <a:latin typeface="Cambria" panose="02040503050406030204" pitchFamily="18" charset="0"/>
                <a:ea typeface="Cambria" panose="02040503050406030204" pitchFamily="18" charset="0"/>
              </a:rPr>
              <a:t>Dans </a:t>
            </a:r>
            <a:r>
              <a:rPr lang="fr-FR" dirty="0">
                <a:solidFill>
                  <a:srgbClr val="FF0000"/>
                </a:solidFill>
                <a:latin typeface="Cambria" panose="02040503050406030204" pitchFamily="18" charset="0"/>
                <a:ea typeface="Cambria" panose="02040503050406030204" pitchFamily="18" charset="0"/>
              </a:rPr>
              <a:t>les autres communes</a:t>
            </a:r>
            <a:r>
              <a:rPr lang="fr-FR" dirty="0" smtClean="0">
                <a:solidFill>
                  <a:srgbClr val="FF0000"/>
                </a:solidFill>
                <a:latin typeface="Cambria" panose="02040503050406030204" pitchFamily="18" charset="0"/>
                <a:ea typeface="Cambria" panose="02040503050406030204" pitchFamily="18" charset="0"/>
              </a:rPr>
              <a:t>, elle est assurée </a:t>
            </a:r>
            <a:r>
              <a:rPr lang="fr-FR" dirty="0">
                <a:solidFill>
                  <a:srgbClr val="FF0000"/>
                </a:solidFill>
                <a:latin typeface="Cambria" panose="02040503050406030204" pitchFamily="18" charset="0"/>
                <a:ea typeface="Cambria" panose="02040503050406030204" pitchFamily="18" charset="0"/>
              </a:rPr>
              <a:t>par un garde-champêtre ou un agent de police municipale</a:t>
            </a:r>
            <a:r>
              <a:rPr lang="fr-FR" dirty="0">
                <a:latin typeface="Cambria" panose="02040503050406030204" pitchFamily="18" charset="0"/>
                <a:ea typeface="Cambria" panose="02040503050406030204" pitchFamily="18" charset="0"/>
              </a:rPr>
              <a:t>. Lorsque la commune n'en dispose pas, </a:t>
            </a:r>
            <a:r>
              <a:rPr lang="fr-FR" dirty="0" smtClean="0">
                <a:latin typeface="Cambria" panose="02040503050406030204" pitchFamily="18" charset="0"/>
                <a:ea typeface="Cambria" panose="02040503050406030204" pitchFamily="18" charset="0"/>
              </a:rPr>
              <a:t>cela revient au </a:t>
            </a:r>
            <a:r>
              <a:rPr lang="fr-FR" dirty="0">
                <a:latin typeface="Cambria" panose="02040503050406030204" pitchFamily="18" charset="0"/>
                <a:ea typeface="Cambria" panose="02040503050406030204" pitchFamily="18" charset="0"/>
              </a:rPr>
              <a:t>maire, ou à l'un de ses adjoints ou conseillers municipaux titulaires d'une délégation de contrôler les opérations funéraires.  </a:t>
            </a:r>
          </a:p>
          <a:p>
            <a:pPr algn="just"/>
            <a:endParaRPr lang="fr-FR" sz="1600" dirty="0" smtClean="0">
              <a:latin typeface="Cambria" panose="02040503050406030204" pitchFamily="18" charset="0"/>
              <a:ea typeface="Cambria" panose="02040503050406030204" pitchFamily="18" charset="0"/>
            </a:endParaRPr>
          </a:p>
          <a:p>
            <a:endParaRPr lang="fr-FR" sz="1600" dirty="0"/>
          </a:p>
          <a:p>
            <a:r>
              <a:rPr lang="fr-FR" sz="1600" dirty="0"/>
              <a:t> </a:t>
            </a:r>
          </a:p>
        </p:txBody>
      </p:sp>
      <p:sp>
        <p:nvSpPr>
          <p:cNvPr id="15" name="Espace réservé du numéro de diapositive 14"/>
          <p:cNvSpPr>
            <a:spLocks noGrp="1"/>
          </p:cNvSpPr>
          <p:nvPr>
            <p:ph type="sldNum" sz="quarter" idx="4"/>
          </p:nvPr>
        </p:nvSpPr>
        <p:spPr/>
        <p:txBody>
          <a:bodyPr/>
          <a:lstStyle/>
          <a:p>
            <a:fld id="{975A587B-5814-4D9B-9598-FE9CB954CB01}" type="slidenum">
              <a:rPr lang="fr-FR" smtClean="0"/>
              <a:pPr/>
              <a:t>12</a:t>
            </a:fld>
            <a:endParaRPr lang="fr-FR" dirty="0"/>
          </a:p>
        </p:txBody>
      </p:sp>
      <p:sp>
        <p:nvSpPr>
          <p:cNvPr id="16" name="Espace réservé du pied de page 15"/>
          <p:cNvSpPr>
            <a:spLocks noGrp="1"/>
          </p:cNvSpPr>
          <p:nvPr>
            <p:ph type="ftr" sz="quarter" idx="3"/>
          </p:nvPr>
        </p:nvSpPr>
        <p:spPr/>
        <p:txBody>
          <a:bodyPr/>
          <a:lstStyle/>
          <a:p>
            <a:r>
              <a:rPr lang="fr-FR" smtClean="0"/>
              <a:t>EMS - Juillet 2022</a:t>
            </a:r>
            <a:endParaRPr lang="fr-FR" dirty="0"/>
          </a:p>
        </p:txBody>
      </p:sp>
      <p:sp>
        <p:nvSpPr>
          <p:cNvPr id="17" name="Rectangle 16"/>
          <p:cNvSpPr/>
          <p:nvPr/>
        </p:nvSpPr>
        <p:spPr>
          <a:xfrm>
            <a:off x="622300" y="457520"/>
            <a:ext cx="10731500" cy="461665"/>
          </a:xfrm>
          <a:prstGeom prst="rect">
            <a:avLst/>
          </a:prstGeom>
        </p:spPr>
        <p:txBody>
          <a:bodyPr wrap="square">
            <a:spAutoFit/>
          </a:bodyPr>
          <a:lstStyle/>
          <a:p>
            <a:pPr lvl="0"/>
            <a:r>
              <a:rPr lang="fr-FR" sz="2400" b="1" dirty="0" smtClean="0">
                <a:latin typeface="Cambria" panose="02040503050406030204" pitchFamily="18" charset="0"/>
                <a:ea typeface="Cambria" panose="02040503050406030204" pitchFamily="18" charset="0"/>
              </a:rPr>
              <a:t>La surveillance des opérations funéraires par le policier municipal</a:t>
            </a:r>
            <a:endParaRPr lang="fr-FR" sz="2400" dirty="0">
              <a:latin typeface="Cambria" panose="02040503050406030204" pitchFamily="18" charset="0"/>
              <a:ea typeface="Cambria" panose="02040503050406030204"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346" t="23688" r="12633" b="41844"/>
          <a:stretch/>
        </p:blipFill>
        <p:spPr bwMode="auto">
          <a:xfrm>
            <a:off x="9659563" y="2463938"/>
            <a:ext cx="2237361" cy="196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159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3"/>
          </p:nvPr>
        </p:nvSpPr>
        <p:spPr>
          <a:xfrm>
            <a:off x="381001" y="1030227"/>
            <a:ext cx="9229927" cy="5214929"/>
          </a:xfrm>
        </p:spPr>
        <p:txBody>
          <a:bodyPr/>
          <a:lstStyle/>
          <a:p>
            <a:pPr algn="just"/>
            <a:endParaRPr lang="fr-FR" dirty="0" smtClean="0">
              <a:latin typeface="Cambria" panose="02040503050406030204" pitchFamily="18" charset="0"/>
              <a:ea typeface="Cambria" panose="02040503050406030204" pitchFamily="18" charset="0"/>
            </a:endParaRPr>
          </a:p>
          <a:p>
            <a:pPr algn="just"/>
            <a:r>
              <a:rPr lang="fr-FR" dirty="0" smtClean="0">
                <a:latin typeface="Cambria" panose="02040503050406030204" pitchFamily="18" charset="0"/>
                <a:ea typeface="Cambria" panose="02040503050406030204" pitchFamily="18" charset="0"/>
              </a:rPr>
              <a:t>Les opérations funéraires </a:t>
            </a:r>
            <a:r>
              <a:rPr lang="fr-FR" dirty="0">
                <a:latin typeface="Cambria" panose="02040503050406030204" pitchFamily="18" charset="0"/>
                <a:ea typeface="Cambria" panose="02040503050406030204" pitchFamily="18" charset="0"/>
              </a:rPr>
              <a:t>visées à </a:t>
            </a:r>
            <a:r>
              <a:rPr lang="fr-FR" dirty="0" smtClean="0">
                <a:solidFill>
                  <a:srgbClr val="071F32"/>
                </a:solidFill>
                <a:latin typeface="Cambria" panose="02040503050406030204" pitchFamily="18" charset="0"/>
                <a:ea typeface="Cambria" panose="02040503050406030204" pitchFamily="18" charset="0"/>
              </a:rPr>
              <a:t>l’article L. 2213-14 </a:t>
            </a:r>
            <a:r>
              <a:rPr lang="fr-FR" dirty="0" smtClean="0">
                <a:latin typeface="Cambria" panose="02040503050406030204" pitchFamily="18" charset="0"/>
                <a:ea typeface="Cambria" panose="02040503050406030204" pitchFamily="18" charset="0"/>
              </a:rPr>
              <a:t>du </a:t>
            </a:r>
            <a:r>
              <a:rPr lang="fr-FR" dirty="0">
                <a:latin typeface="Cambria" panose="02040503050406030204" pitchFamily="18" charset="0"/>
                <a:ea typeface="Cambria" panose="02040503050406030204" pitchFamily="18" charset="0"/>
              </a:rPr>
              <a:t>CGCT font l’objet d’une surveillance et donnent lieu à vacation </a:t>
            </a:r>
            <a:r>
              <a:rPr lang="fr-FR" dirty="0" smtClean="0">
                <a:latin typeface="Cambria" panose="02040503050406030204" pitchFamily="18" charset="0"/>
                <a:ea typeface="Cambria" panose="02040503050406030204" pitchFamily="18" charset="0"/>
              </a:rPr>
              <a:t>:</a:t>
            </a:r>
          </a:p>
          <a:p>
            <a:pPr algn="just"/>
            <a:endParaRPr lang="fr-FR" dirty="0">
              <a:latin typeface="Cambria" panose="02040503050406030204" pitchFamily="18" charset="0"/>
              <a:ea typeface="Cambria" panose="02040503050406030204" pitchFamily="18" charset="0"/>
            </a:endParaRPr>
          </a:p>
          <a:p>
            <a:pPr marL="342900" lvl="0" indent="-342900" algn="just">
              <a:buFont typeface="Arial" panose="020B0604020202020204" pitchFamily="34" charset="0"/>
              <a:buChar char="•"/>
            </a:pPr>
            <a:r>
              <a:rPr lang="fr-FR" dirty="0">
                <a:latin typeface="Cambria" panose="02040503050406030204" pitchFamily="18" charset="0"/>
                <a:ea typeface="Cambria" panose="02040503050406030204" pitchFamily="18" charset="0"/>
              </a:rPr>
              <a:t>F</a:t>
            </a:r>
            <a:r>
              <a:rPr lang="fr-FR" dirty="0" smtClean="0">
                <a:latin typeface="Cambria" panose="02040503050406030204" pitchFamily="18" charset="0"/>
                <a:ea typeface="Cambria" panose="02040503050406030204" pitchFamily="18" charset="0"/>
              </a:rPr>
              <a:t>ermeture </a:t>
            </a:r>
            <a:r>
              <a:rPr lang="fr-FR" dirty="0">
                <a:latin typeface="Cambria" panose="02040503050406030204" pitchFamily="18" charset="0"/>
                <a:ea typeface="Cambria" panose="02040503050406030204" pitchFamily="18" charset="0"/>
              </a:rPr>
              <a:t>du cercueil, lorsque le corps est transporté hors de la commune de décès ou de dépôt </a:t>
            </a:r>
            <a:r>
              <a:rPr lang="fr-FR" dirty="0" smtClean="0">
                <a:latin typeface="Cambria" panose="02040503050406030204" pitchFamily="18" charset="0"/>
                <a:ea typeface="Cambria" panose="02040503050406030204" pitchFamily="18" charset="0"/>
              </a:rPr>
              <a:t>;</a:t>
            </a:r>
          </a:p>
          <a:p>
            <a:pPr marL="342900" lvl="0" indent="-342900" algn="just">
              <a:buFont typeface="Arial" panose="020B0604020202020204" pitchFamily="34" charset="0"/>
              <a:buChar char="•"/>
            </a:pPr>
            <a:endParaRPr lang="fr-FR" dirty="0" smtClean="0">
              <a:latin typeface="Cambria" panose="02040503050406030204" pitchFamily="18" charset="0"/>
              <a:ea typeface="Cambria" panose="02040503050406030204" pitchFamily="18" charset="0"/>
            </a:endParaRPr>
          </a:p>
          <a:p>
            <a:pPr marL="342900" lvl="0" indent="-342900" algn="just">
              <a:buFont typeface="Arial" panose="020B0604020202020204" pitchFamily="34" charset="0"/>
              <a:buChar char="•"/>
            </a:pPr>
            <a:r>
              <a:rPr lang="fr-FR" dirty="0">
                <a:latin typeface="Cambria" panose="02040503050406030204" pitchFamily="18" charset="0"/>
                <a:ea typeface="Cambria" panose="02040503050406030204" pitchFamily="18" charset="0"/>
              </a:rPr>
              <a:t>F</a:t>
            </a:r>
            <a:r>
              <a:rPr lang="fr-FR" dirty="0" smtClean="0">
                <a:latin typeface="Cambria" panose="02040503050406030204" pitchFamily="18" charset="0"/>
                <a:ea typeface="Cambria" panose="02040503050406030204" pitchFamily="18" charset="0"/>
              </a:rPr>
              <a:t>ermeture </a:t>
            </a:r>
            <a:r>
              <a:rPr lang="fr-FR" dirty="0">
                <a:latin typeface="Cambria" panose="02040503050406030204" pitchFamily="18" charset="0"/>
                <a:ea typeface="Cambria" panose="02040503050406030204" pitchFamily="18" charset="0"/>
              </a:rPr>
              <a:t>du cercueil, avec ou sans changement de commune, lorsque le corps est destiné à la crémation </a:t>
            </a:r>
            <a:endParaRPr lang="fr-FR" dirty="0" smtClean="0">
              <a:latin typeface="Cambria" panose="02040503050406030204" pitchFamily="18" charset="0"/>
              <a:ea typeface="Cambria" panose="02040503050406030204" pitchFamily="18" charset="0"/>
            </a:endParaRPr>
          </a:p>
          <a:p>
            <a:pPr lvl="0" algn="just"/>
            <a:endParaRPr lang="fr-FR" dirty="0">
              <a:latin typeface="Cambria" panose="02040503050406030204" pitchFamily="18" charset="0"/>
              <a:ea typeface="Cambria" panose="02040503050406030204" pitchFamily="18" charset="0"/>
            </a:endParaRPr>
          </a:p>
          <a:p>
            <a:pPr marL="342900" lvl="0" indent="-342900" algn="just">
              <a:buFont typeface="Arial" panose="020B0604020202020204" pitchFamily="34" charset="0"/>
              <a:buChar char="•"/>
            </a:pPr>
            <a:r>
              <a:rPr lang="fr-FR" dirty="0">
                <a:latin typeface="Cambria" panose="02040503050406030204" pitchFamily="18" charset="0"/>
                <a:ea typeface="Cambria" panose="02040503050406030204" pitchFamily="18" charset="0"/>
              </a:rPr>
              <a:t>E</a:t>
            </a:r>
            <a:r>
              <a:rPr lang="fr-FR" dirty="0" smtClean="0">
                <a:latin typeface="Cambria" panose="02040503050406030204" pitchFamily="18" charset="0"/>
                <a:ea typeface="Cambria" panose="02040503050406030204" pitchFamily="18" charset="0"/>
              </a:rPr>
              <a:t>xhumations </a:t>
            </a:r>
            <a:r>
              <a:rPr lang="fr-FR" dirty="0">
                <a:latin typeface="Cambria" panose="02040503050406030204" pitchFamily="18" charset="0"/>
                <a:ea typeface="Cambria" panose="02040503050406030204" pitchFamily="18" charset="0"/>
              </a:rPr>
              <a:t>d’un ou plusieurs corps réalisées à la demande des </a:t>
            </a:r>
            <a:r>
              <a:rPr lang="fr-FR" dirty="0" smtClean="0">
                <a:latin typeface="Cambria" panose="02040503050406030204" pitchFamily="18" charset="0"/>
                <a:ea typeface="Cambria" panose="02040503050406030204" pitchFamily="18" charset="0"/>
              </a:rPr>
              <a:t>familles, </a:t>
            </a:r>
            <a:r>
              <a:rPr lang="fr-FR" dirty="0">
                <a:latin typeface="Cambria" panose="02040503050406030204" pitchFamily="18" charset="0"/>
                <a:ea typeface="Cambria" panose="02040503050406030204" pitchFamily="18" charset="0"/>
              </a:rPr>
              <a:t>suivie d’une </a:t>
            </a:r>
            <a:r>
              <a:rPr lang="fr-FR" dirty="0" err="1">
                <a:latin typeface="Cambria" panose="02040503050406030204" pitchFamily="18" charset="0"/>
                <a:ea typeface="Cambria" panose="02040503050406030204" pitchFamily="18" charset="0"/>
              </a:rPr>
              <a:t>réinhumation</a:t>
            </a:r>
            <a:r>
              <a:rPr lang="fr-FR" dirty="0">
                <a:latin typeface="Cambria" panose="02040503050406030204" pitchFamily="18" charset="0"/>
                <a:ea typeface="Cambria" panose="02040503050406030204" pitchFamily="18" charset="0"/>
              </a:rPr>
              <a:t>, d’une translation et d’une </a:t>
            </a:r>
            <a:r>
              <a:rPr lang="fr-FR" dirty="0" err="1">
                <a:latin typeface="Cambria" panose="02040503050406030204" pitchFamily="18" charset="0"/>
                <a:ea typeface="Cambria" panose="02040503050406030204" pitchFamily="18" charset="0"/>
              </a:rPr>
              <a:t>réinhumation</a:t>
            </a:r>
            <a:r>
              <a:rPr lang="fr-FR" dirty="0">
                <a:latin typeface="Cambria" panose="02040503050406030204" pitchFamily="18" charset="0"/>
                <a:ea typeface="Cambria" panose="02040503050406030204" pitchFamily="18" charset="0"/>
              </a:rPr>
              <a:t> ou d’une crémation.</a:t>
            </a:r>
          </a:p>
          <a:p>
            <a:r>
              <a:rPr lang="fr-FR" sz="1600" dirty="0"/>
              <a:t/>
            </a:r>
            <a:br>
              <a:rPr lang="fr-FR" sz="1600" dirty="0"/>
            </a:br>
            <a:endParaRPr lang="fr-FR" sz="1600" dirty="0" smtClean="0"/>
          </a:p>
          <a:p>
            <a:endParaRPr lang="fr-FR" sz="1600" dirty="0"/>
          </a:p>
          <a:p>
            <a:r>
              <a:rPr lang="fr-FR" sz="1600" dirty="0"/>
              <a:t> </a:t>
            </a:r>
          </a:p>
        </p:txBody>
      </p:sp>
      <p:sp>
        <p:nvSpPr>
          <p:cNvPr id="15" name="Espace réservé du numéro de diapositive 14"/>
          <p:cNvSpPr>
            <a:spLocks noGrp="1"/>
          </p:cNvSpPr>
          <p:nvPr>
            <p:ph type="sldNum" sz="quarter" idx="4"/>
          </p:nvPr>
        </p:nvSpPr>
        <p:spPr/>
        <p:txBody>
          <a:bodyPr/>
          <a:lstStyle/>
          <a:p>
            <a:fld id="{975A587B-5814-4D9B-9598-FE9CB954CB01}" type="slidenum">
              <a:rPr lang="fr-FR" smtClean="0"/>
              <a:pPr/>
              <a:t>13</a:t>
            </a:fld>
            <a:endParaRPr lang="fr-FR" dirty="0"/>
          </a:p>
        </p:txBody>
      </p:sp>
      <p:sp>
        <p:nvSpPr>
          <p:cNvPr id="16" name="Espace réservé du pied de page 15"/>
          <p:cNvSpPr>
            <a:spLocks noGrp="1"/>
          </p:cNvSpPr>
          <p:nvPr>
            <p:ph type="ftr" sz="quarter" idx="3"/>
          </p:nvPr>
        </p:nvSpPr>
        <p:spPr/>
        <p:txBody>
          <a:bodyPr/>
          <a:lstStyle/>
          <a:p>
            <a:r>
              <a:rPr lang="fr-FR" smtClean="0"/>
              <a:t>EMS - Juillet 2022</a:t>
            </a:r>
            <a:endParaRPr lang="fr-FR" dirty="0"/>
          </a:p>
        </p:txBody>
      </p:sp>
      <p:sp>
        <p:nvSpPr>
          <p:cNvPr id="17" name="Rectangle 16"/>
          <p:cNvSpPr/>
          <p:nvPr/>
        </p:nvSpPr>
        <p:spPr>
          <a:xfrm>
            <a:off x="622300" y="457520"/>
            <a:ext cx="10731500" cy="461665"/>
          </a:xfrm>
          <a:prstGeom prst="rect">
            <a:avLst/>
          </a:prstGeom>
        </p:spPr>
        <p:txBody>
          <a:bodyPr wrap="square">
            <a:spAutoFit/>
          </a:bodyPr>
          <a:lstStyle/>
          <a:p>
            <a:pPr lvl="0"/>
            <a:r>
              <a:rPr lang="fr-FR" sz="2400" b="1" dirty="0" smtClean="0">
                <a:latin typeface="Cambria" panose="02040503050406030204" pitchFamily="18" charset="0"/>
                <a:ea typeface="Cambria" panose="02040503050406030204" pitchFamily="18" charset="0"/>
              </a:rPr>
              <a:t>La surveillance des opérations funéraires par le policier municipal</a:t>
            </a:r>
            <a:endParaRPr lang="fr-FR" sz="2400" dirty="0">
              <a:latin typeface="Cambria" panose="02040503050406030204" pitchFamily="18" charset="0"/>
              <a:ea typeface="Cambria" panose="02040503050406030204" pitchFamily="18"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346" t="23688" r="12633" b="41844"/>
          <a:stretch/>
        </p:blipFill>
        <p:spPr bwMode="auto">
          <a:xfrm>
            <a:off x="9893646" y="2689970"/>
            <a:ext cx="2237361" cy="196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141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91897"/>
            <a:ext cx="11461500" cy="648000"/>
          </a:xfrm>
        </p:spPr>
        <p:txBody>
          <a:bodyPr>
            <a:noAutofit/>
          </a:bodyPr>
          <a:lstStyle/>
          <a:p>
            <a:r>
              <a:rPr lang="fr-FR" sz="2400" dirty="0" smtClean="0">
                <a:latin typeface="Montserrat" pitchFamily="50" charset="0"/>
              </a:rPr>
              <a:t>La police rurale et le garde champêtre</a:t>
            </a:r>
            <a:endParaRPr lang="fr-FR" sz="2400" dirty="0">
              <a:latin typeface="Montserrat" pitchFamily="50"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14</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sp>
        <p:nvSpPr>
          <p:cNvPr id="3" name="AutoShape 2" descr="PANNEAU INTERDICTION BAIGNADE INTERDITE (D0006)"/>
          <p:cNvSpPr>
            <a:spLocks noChangeAspect="1" noChangeArrowheads="1"/>
          </p:cNvSpPr>
          <p:nvPr/>
        </p:nvSpPr>
        <p:spPr bwMode="auto">
          <a:xfrm>
            <a:off x="155575" y="-8763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PANNEAU INTERDICTION BAIGNADE INTERDITE (D0006)"/>
          <p:cNvSpPr>
            <a:spLocks noChangeAspect="1" noChangeArrowheads="1"/>
          </p:cNvSpPr>
          <p:nvPr/>
        </p:nvSpPr>
        <p:spPr bwMode="auto">
          <a:xfrm>
            <a:off x="307975" y="-7239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PANNEAU INTERDICTION BAIGNADE INTERDITE (D0006)"/>
          <p:cNvSpPr>
            <a:spLocks noChangeAspect="1" noChangeArrowheads="1"/>
          </p:cNvSpPr>
          <p:nvPr/>
        </p:nvSpPr>
        <p:spPr bwMode="auto">
          <a:xfrm>
            <a:off x="460375" y="-5715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8" descr="PANNEAU INTERDICTION BAIGNADE INTERDITE (D0006)"/>
          <p:cNvSpPr>
            <a:spLocks noChangeAspect="1" noChangeArrowheads="1"/>
          </p:cNvSpPr>
          <p:nvPr/>
        </p:nvSpPr>
        <p:spPr bwMode="auto">
          <a:xfrm>
            <a:off x="612775" y="-4191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16" descr="AIDE MEMOIRE BAIGNADE décembre 20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18" descr="AIDE MEMOIRE BAIGNADE décembre 201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28" descr="Panneau poste de secours. Vecteur Stock | Adobe Stock"/>
          <p:cNvSpPr>
            <a:spLocks noChangeAspect="1" noChangeArrowheads="1"/>
          </p:cNvSpPr>
          <p:nvPr/>
        </p:nvSpPr>
        <p:spPr bwMode="auto">
          <a:xfrm>
            <a:off x="155575" y="-884238"/>
            <a:ext cx="138112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146" t="23889" r="18437" b="44629"/>
          <a:stretch/>
        </p:blipFill>
        <p:spPr bwMode="auto">
          <a:xfrm>
            <a:off x="9846643" y="1462543"/>
            <a:ext cx="1879600" cy="215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589621" y="4737227"/>
            <a:ext cx="6096000" cy="1015663"/>
          </a:xfrm>
          <a:prstGeom prst="rect">
            <a:avLst/>
          </a:prstGeom>
        </p:spPr>
        <p:txBody>
          <a:bodyPr>
            <a:spAutoFit/>
          </a:bodyPr>
          <a:lstStyle/>
          <a:p>
            <a:r>
              <a:rPr lang="fr-FR" sz="2000" u="sng" dirty="0">
                <a:latin typeface="Cambria" panose="02040503050406030204" pitchFamily="18" charset="0"/>
                <a:ea typeface="Cambria" panose="02040503050406030204" pitchFamily="18" charset="0"/>
                <a:hlinkClick r:id="rId3"/>
              </a:rPr>
              <a:t>https://</a:t>
            </a:r>
            <a:r>
              <a:rPr lang="fr-FR" sz="2000" u="sng" dirty="0" smtClean="0">
                <a:latin typeface="Cambria" panose="02040503050406030204" pitchFamily="18" charset="0"/>
                <a:ea typeface="Cambria" panose="02040503050406030204" pitchFamily="18" charset="0"/>
                <a:hlinkClick r:id="rId3"/>
              </a:rPr>
              <a:t>www.youtube.com/watch?v=1QYRNLJFSlw</a:t>
            </a:r>
            <a:endParaRPr lang="fr-FR" sz="2000" u="sng" dirty="0" smtClean="0">
              <a:latin typeface="Cambria" panose="02040503050406030204" pitchFamily="18" charset="0"/>
              <a:ea typeface="Cambria" panose="02040503050406030204" pitchFamily="18" charset="0"/>
            </a:endParaRPr>
          </a:p>
          <a:p>
            <a:endParaRPr lang="fr-FR" sz="2000" dirty="0">
              <a:latin typeface="Cambria" panose="02040503050406030204" pitchFamily="18" charset="0"/>
              <a:ea typeface="Cambria" panose="02040503050406030204" pitchFamily="18" charset="0"/>
            </a:endParaRPr>
          </a:p>
          <a:p>
            <a:r>
              <a:rPr lang="fr-FR" sz="2000" u="sng" dirty="0">
                <a:latin typeface="Cambria" panose="02040503050406030204" pitchFamily="18" charset="0"/>
                <a:ea typeface="Cambria" panose="02040503050406030204" pitchFamily="18" charset="0"/>
                <a:hlinkClick r:id="rId4"/>
              </a:rPr>
              <a:t>https://www.youtube.com/watch?v=aXkzKs7fvog</a:t>
            </a:r>
            <a:endParaRPr lang="fr-FR" sz="2000" dirty="0">
              <a:latin typeface="Cambria" panose="02040503050406030204" pitchFamily="18" charset="0"/>
              <a:ea typeface="Cambria" panose="02040503050406030204" pitchFamily="18" charset="0"/>
            </a:endParaRPr>
          </a:p>
        </p:txBody>
      </p:sp>
      <p:sp>
        <p:nvSpPr>
          <p:cNvPr id="6" name="ZoneTexte 5"/>
          <p:cNvSpPr txBox="1"/>
          <p:nvPr/>
        </p:nvSpPr>
        <p:spPr>
          <a:xfrm>
            <a:off x="460375" y="1123139"/>
            <a:ext cx="5642042" cy="400110"/>
          </a:xfrm>
          <a:prstGeom prst="rect">
            <a:avLst/>
          </a:prstGeom>
          <a:noFill/>
        </p:spPr>
        <p:txBody>
          <a:bodyPr wrap="square" rtlCol="0">
            <a:spAutoFit/>
          </a:bodyPr>
          <a:lstStyle/>
          <a:p>
            <a:r>
              <a:rPr lang="fr-FR" sz="2000" b="1" dirty="0" smtClean="0">
                <a:latin typeface="Cambria" panose="02040503050406030204" pitchFamily="18" charset="0"/>
                <a:ea typeface="Cambria" panose="02040503050406030204" pitchFamily="18" charset="0"/>
              </a:rPr>
              <a:t>726</a:t>
            </a:r>
            <a:r>
              <a:rPr lang="fr-FR" sz="2000" b="1" dirty="0" smtClean="0">
                <a:latin typeface="Cambria" panose="02040503050406030204" pitchFamily="18" charset="0"/>
                <a:ea typeface="Cambria" panose="02040503050406030204" pitchFamily="18" charset="0"/>
              </a:rPr>
              <a:t> gardes champêtres </a:t>
            </a:r>
            <a:r>
              <a:rPr lang="fr-FR" sz="2000" b="1" dirty="0" smtClean="0">
                <a:latin typeface="Cambria" panose="02040503050406030204" pitchFamily="18" charset="0"/>
                <a:ea typeface="Cambria" panose="02040503050406030204" pitchFamily="18" charset="0"/>
              </a:rPr>
              <a:t>en France</a:t>
            </a:r>
            <a:endParaRPr lang="fr-FR" sz="2000" b="1" dirty="0">
              <a:latin typeface="Cambria" panose="02040503050406030204" pitchFamily="18" charset="0"/>
              <a:ea typeface="Cambria" panose="02040503050406030204" pitchFamily="18" charset="0"/>
            </a:endParaRPr>
          </a:p>
        </p:txBody>
      </p:sp>
      <p:pic>
        <p:nvPicPr>
          <p:cNvPr id="51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2872" t="25106" r="8564" b="23405"/>
          <a:stretch/>
        </p:blipFill>
        <p:spPr bwMode="auto">
          <a:xfrm>
            <a:off x="612775" y="1848256"/>
            <a:ext cx="3482502" cy="3531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ZoneTexte 17"/>
          <p:cNvSpPr txBox="1"/>
          <p:nvPr/>
        </p:nvSpPr>
        <p:spPr>
          <a:xfrm>
            <a:off x="4379494" y="2354262"/>
            <a:ext cx="5467149" cy="1323439"/>
          </a:xfrm>
          <a:prstGeom prst="rect">
            <a:avLst/>
          </a:prstGeom>
          <a:noFill/>
        </p:spPr>
        <p:txBody>
          <a:bodyPr wrap="square" rtlCol="0">
            <a:spAutoFit/>
          </a:bodyPr>
          <a:lstStyle/>
          <a:p>
            <a:r>
              <a:rPr lang="fr-FR" sz="2000" b="1" dirty="0" smtClean="0">
                <a:latin typeface="Cambria" panose="02040503050406030204" pitchFamily="18" charset="0"/>
                <a:ea typeface="Cambria" panose="02040503050406030204" pitchFamily="18" charset="0"/>
              </a:rPr>
              <a:t>Articles </a:t>
            </a:r>
            <a:r>
              <a:rPr lang="fr-FR" sz="2000" b="1" dirty="0" smtClean="0">
                <a:latin typeface="Cambria" panose="02040503050406030204" pitchFamily="18" charset="0"/>
                <a:ea typeface="Cambria" panose="02040503050406030204" pitchFamily="18" charset="0"/>
              </a:rPr>
              <a:t>L 521-1 et R 521-1 </a:t>
            </a:r>
          </a:p>
          <a:p>
            <a:endParaRPr lang="fr-FR" sz="2000" b="1" dirty="0" smtClean="0">
              <a:latin typeface="Cambria" panose="02040503050406030204" pitchFamily="18" charset="0"/>
              <a:ea typeface="Cambria" panose="02040503050406030204" pitchFamily="18" charset="0"/>
            </a:endParaRPr>
          </a:p>
          <a:p>
            <a:r>
              <a:rPr lang="fr-FR" sz="2000" b="1" dirty="0" smtClean="0">
                <a:latin typeface="Cambria" panose="02040503050406030204" pitchFamily="18" charset="0"/>
                <a:ea typeface="Cambria" panose="02040503050406030204" pitchFamily="18" charset="0"/>
              </a:rPr>
              <a:t>Attributions variées en matière d’environnement</a:t>
            </a:r>
          </a:p>
        </p:txBody>
      </p:sp>
    </p:spTree>
    <p:extLst>
      <p:ext uri="{BB962C8B-B14F-4D97-AF65-F5344CB8AC3E}">
        <p14:creationId xmlns:p14="http://schemas.microsoft.com/office/powerpoint/2010/main" val="15679368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a:off x="6874933" y="6309956"/>
            <a:ext cx="3765774" cy="307777"/>
          </a:xfrm>
          <a:prstGeom prst="rect">
            <a:avLst/>
          </a:prstGeom>
          <a:noFill/>
        </p:spPr>
        <p:txBody>
          <a:bodyPr wrap="none" rtlCol="0">
            <a:spAutoFit/>
          </a:bodyPr>
          <a:lstStyle/>
          <a:p>
            <a:r>
              <a:rPr lang="fr-FR" sz="1400" dirty="0" smtClean="0">
                <a:latin typeface="Montserrat" pitchFamily="50" charset="0"/>
              </a:rPr>
              <a:t>© École des Métiers de la Sécurité - 2021</a:t>
            </a:r>
            <a:endParaRPr lang="fr-FR" sz="1400" dirty="0">
              <a:latin typeface="Montserrat" pitchFamily="50" charset="0"/>
            </a:endParaRPr>
          </a:p>
        </p:txBody>
      </p:sp>
      <p:cxnSp>
        <p:nvCxnSpPr>
          <p:cNvPr id="14" name="Connecteur droit 13">
            <a:extLst>
              <a:ext uri="{FF2B5EF4-FFF2-40B4-BE49-F238E27FC236}">
                <a16:creationId xmlns:a16="http://schemas.microsoft.com/office/drawing/2014/main" xmlns="" id="{FD2BF32D-BDA1-4090-A758-37FE33B63A63}"/>
              </a:ext>
            </a:extLst>
          </p:cNvPr>
          <p:cNvCxnSpPr/>
          <p:nvPr/>
        </p:nvCxnSpPr>
        <p:spPr>
          <a:xfrm>
            <a:off x="684000" y="6169816"/>
            <a:ext cx="10821600" cy="0"/>
          </a:xfrm>
          <a:prstGeom prst="line">
            <a:avLst/>
          </a:prstGeom>
          <a:ln w="825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re 4">
            <a:extLst>
              <a:ext uri="{FF2B5EF4-FFF2-40B4-BE49-F238E27FC236}">
                <a16:creationId xmlns:a16="http://schemas.microsoft.com/office/drawing/2014/main" xmlns="" id="{B14DB927-DE7D-4E19-BF9C-011DC8DF75CB}"/>
              </a:ext>
            </a:extLst>
          </p:cNvPr>
          <p:cNvSpPr>
            <a:spLocks noGrp="1"/>
          </p:cNvSpPr>
          <p:nvPr>
            <p:ph type="title"/>
          </p:nvPr>
        </p:nvSpPr>
        <p:spPr>
          <a:xfrm>
            <a:off x="1392000" y="2708920"/>
            <a:ext cx="10800000" cy="648000"/>
          </a:xfrm>
        </p:spPr>
        <p:txBody>
          <a:bodyPr>
            <a:normAutofit fontScale="90000"/>
          </a:bodyPr>
          <a:lstStyle/>
          <a:p>
            <a:r>
              <a:rPr lang="fr-FR" sz="3200" dirty="0" smtClean="0">
                <a:latin typeface="Montserrat" pitchFamily="50" charset="0"/>
              </a:rPr>
              <a:t>Merci !</a:t>
            </a:r>
            <a:endParaRPr lang="fr-FR" sz="3200" dirty="0">
              <a:latin typeface="Montserrat" pitchFamily="50" charset="0"/>
            </a:endParaRPr>
          </a:p>
        </p:txBody>
      </p:sp>
      <p:pic>
        <p:nvPicPr>
          <p:cNvPr id="13" name="Picture 2" descr="C:\Users\miglians\Downloads\LOGO_PARIS_USAGE_DIGITAL\LOGO PARIS USAGE DIGITAL\PARIS_LOGO_HORIZONTAL\PARIS_LOGO_HORIZONTAL_NEG\PARIS_LOGO_HORIZONTAL_NEG_RVB_TRA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392" y="6237313"/>
            <a:ext cx="1917619" cy="527047"/>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pied de page 1"/>
          <p:cNvSpPr>
            <a:spLocks noGrp="1"/>
          </p:cNvSpPr>
          <p:nvPr>
            <p:ph type="ftr" sz="quarter" idx="11"/>
          </p:nvPr>
        </p:nvSpPr>
        <p:spPr/>
        <p:txBody>
          <a:bodyPr/>
          <a:lstStyle/>
          <a:p>
            <a:r>
              <a:rPr lang="fr-FR" smtClean="0"/>
              <a:t>EMS - Juillet 2022</a:t>
            </a:r>
            <a:endParaRPr lang="fr-FR"/>
          </a:p>
        </p:txBody>
      </p:sp>
      <p:sp>
        <p:nvSpPr>
          <p:cNvPr id="3" name="Espace réservé du numéro de diapositive 2"/>
          <p:cNvSpPr>
            <a:spLocks noGrp="1"/>
          </p:cNvSpPr>
          <p:nvPr>
            <p:ph type="sldNum" sz="quarter" idx="12"/>
          </p:nvPr>
        </p:nvSpPr>
        <p:spPr/>
        <p:txBody>
          <a:bodyPr/>
          <a:lstStyle/>
          <a:p>
            <a:fld id="{2ECD22D4-2BC0-43F4-87E9-0A01BA3093B7}" type="slidenum">
              <a:rPr lang="fr-FR" smtClean="0"/>
              <a:pPr/>
              <a:t>15</a:t>
            </a:fld>
            <a:endParaRPr lang="fr-FR"/>
          </a:p>
        </p:txBody>
      </p:sp>
    </p:spTree>
    <p:extLst>
      <p:ext uri="{BB962C8B-B14F-4D97-AF65-F5344CB8AC3E}">
        <p14:creationId xmlns:p14="http://schemas.microsoft.com/office/powerpoint/2010/main" val="88827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60000"/>
            <a:ext cx="10800000" cy="648000"/>
          </a:xfrm>
        </p:spPr>
        <p:txBody>
          <a:bodyPr>
            <a:noAutofit/>
          </a:bodyPr>
          <a:lstStyle/>
          <a:p>
            <a:r>
              <a:rPr lang="fr-FR" sz="2400" dirty="0" smtClean="0">
                <a:latin typeface="Cambria" panose="02040503050406030204" pitchFamily="18" charset="0"/>
                <a:ea typeface="Cambria" panose="02040503050406030204" pitchFamily="18" charset="0"/>
              </a:rPr>
              <a:t>Qu’est ce qu’une police spéciale ?</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latin typeface="Montserrat" pitchFamily="50" charset="0"/>
              </a:rPr>
              <a:pPr/>
              <a:t>2</a:t>
            </a:fld>
            <a:endParaRPr lang="fr-FR"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latin typeface="Montserrat" pitchFamily="50" charset="0"/>
              </a:rPr>
              <a:t>EMS - Juillet 2022</a:t>
            </a:r>
            <a:endParaRPr lang="fr-FR" dirty="0">
              <a:latin typeface="Montserrat" pitchFamily="50" charset="0"/>
            </a:endParaRPr>
          </a:p>
        </p:txBody>
      </p:sp>
      <p:sp>
        <p:nvSpPr>
          <p:cNvPr id="11" name="Sous-titre 2">
            <a:extLst>
              <a:ext uri="{FF2B5EF4-FFF2-40B4-BE49-F238E27FC236}">
                <a16:creationId xmlns="" xmlns:a16="http://schemas.microsoft.com/office/drawing/2014/main" id="{3F17CF64-5167-4A52-B674-CC42E367BEF3}"/>
              </a:ext>
            </a:extLst>
          </p:cNvPr>
          <p:cNvSpPr txBox="1">
            <a:spLocks/>
          </p:cNvSpPr>
          <p:nvPr/>
        </p:nvSpPr>
        <p:spPr>
          <a:xfrm>
            <a:off x="596664" y="1556793"/>
            <a:ext cx="10800000" cy="4386808"/>
          </a:xfrm>
          <a:prstGeom prst="rect">
            <a:avLst/>
          </a:prstGeom>
        </p:spPr>
        <p:txBody>
          <a:bodyPr/>
          <a:lst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9388" indent="-179388" algn="l" defTabSz="914400" rtl="0" eaLnBrk="1" latinLnBrk="0" hangingPunct="1">
              <a:lnSpc>
                <a:spcPct val="130000"/>
              </a:lnSpc>
              <a:spcBef>
                <a:spcPts val="2400"/>
              </a:spcBef>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sz="2000" dirty="0">
              <a:latin typeface="Montserrat" pitchFamily="50" charset="0"/>
            </a:endParaRPr>
          </a:p>
        </p:txBody>
      </p:sp>
      <p:sp>
        <p:nvSpPr>
          <p:cNvPr id="2" name="Rectangle 1"/>
          <p:cNvSpPr/>
          <p:nvPr/>
        </p:nvSpPr>
        <p:spPr>
          <a:xfrm>
            <a:off x="393404" y="1047143"/>
            <a:ext cx="11430000" cy="5416868"/>
          </a:xfrm>
          <a:prstGeom prst="rect">
            <a:avLst/>
          </a:prstGeom>
        </p:spPr>
        <p:txBody>
          <a:bodyPr wrap="square">
            <a:spAutoFit/>
          </a:bodyPr>
          <a:lstStyle/>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solidFill>
                  <a:srgbClr val="FF0000"/>
                </a:solidFill>
                <a:latin typeface="Cambria" panose="02040503050406030204" pitchFamily="18" charset="0"/>
                <a:ea typeface="Cambria" panose="02040503050406030204" pitchFamily="18" charset="0"/>
              </a:rPr>
              <a:t>Domaines variés : </a:t>
            </a:r>
            <a:r>
              <a:rPr lang="fr-FR" sz="2000" b="1" dirty="0" smtClean="0">
                <a:latin typeface="Cambria" panose="02040503050406030204" pitchFamily="18" charset="0"/>
                <a:ea typeface="Cambria" panose="02040503050406030204" pitchFamily="18" charset="0"/>
              </a:rPr>
              <a:t>La police administrative spéciale poursuit quant à elle des buts d’ordre public spécial ou d’intérêt général extrêmement variés (en matière d’environnement, de régulation d’activités, de péril, d’animaux, de préservation du patrimoine, etc.)</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Intérêt de distinguer ne police administrative générale des polices administratives spéciales ? </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C’est essentiel, car les procédures, les autorités investies et les personnes ou activités concernées sont différentes. </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Le pouvoir de police administrative est général lorsque l’autorité de police exerce son pouvoir sur un territoire donné, à destination de toute activité ou de toute personne et en dehors de texte d’habilitation spéciale.</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 Il est spécial, lorsque la finalité, le champ d’application, le contenu ou les modalités du pouvoir de police sont déterminés par un texte précis. </a:t>
            </a:r>
          </a:p>
          <a:p>
            <a:pPr algn="just"/>
            <a:endParaRPr lang="fr-FR" sz="1400" b="1" dirty="0"/>
          </a:p>
          <a:p>
            <a:pPr algn="just"/>
            <a:endParaRPr lang="fr-FR" sz="1200" b="1" dirty="0"/>
          </a:p>
        </p:txBody>
      </p:sp>
    </p:spTree>
    <p:extLst>
      <p:ext uri="{BB962C8B-B14F-4D97-AF65-F5344CB8AC3E}">
        <p14:creationId xmlns:p14="http://schemas.microsoft.com/office/powerpoint/2010/main" val="1601644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60000"/>
            <a:ext cx="10800000" cy="648000"/>
          </a:xfrm>
        </p:spPr>
        <p:txBody>
          <a:bodyPr>
            <a:noAutofit/>
          </a:bodyPr>
          <a:lstStyle/>
          <a:p>
            <a:r>
              <a:rPr lang="fr-FR" sz="2400" dirty="0" smtClean="0">
                <a:latin typeface="Cambria" panose="02040503050406030204" pitchFamily="18" charset="0"/>
                <a:ea typeface="Cambria" panose="02040503050406030204" pitchFamily="18" charset="0"/>
              </a:rPr>
              <a:t>Qu’est ce qu’une police spéciale ?</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latin typeface="Montserrat" pitchFamily="50" charset="0"/>
              </a:rPr>
              <a:pPr/>
              <a:t>3</a:t>
            </a:fld>
            <a:endParaRPr lang="fr-FR"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latin typeface="Montserrat" pitchFamily="50" charset="0"/>
              </a:rPr>
              <a:t>EMS - Juillet 2022</a:t>
            </a:r>
            <a:endParaRPr lang="fr-FR" dirty="0">
              <a:latin typeface="Montserrat" pitchFamily="50" charset="0"/>
            </a:endParaRPr>
          </a:p>
        </p:txBody>
      </p:sp>
      <p:sp>
        <p:nvSpPr>
          <p:cNvPr id="11" name="Sous-titre 2">
            <a:extLst>
              <a:ext uri="{FF2B5EF4-FFF2-40B4-BE49-F238E27FC236}">
                <a16:creationId xmlns="" xmlns:a16="http://schemas.microsoft.com/office/drawing/2014/main" id="{3F17CF64-5167-4A52-B674-CC42E367BEF3}"/>
              </a:ext>
            </a:extLst>
          </p:cNvPr>
          <p:cNvSpPr txBox="1">
            <a:spLocks/>
          </p:cNvSpPr>
          <p:nvPr/>
        </p:nvSpPr>
        <p:spPr>
          <a:xfrm>
            <a:off x="596664" y="1556793"/>
            <a:ext cx="10800000" cy="4386808"/>
          </a:xfrm>
          <a:prstGeom prst="rect">
            <a:avLst/>
          </a:prstGeom>
        </p:spPr>
        <p:txBody>
          <a:bodyPr/>
          <a:lst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9388" indent="-179388" algn="l" defTabSz="914400" rtl="0" eaLnBrk="1" latinLnBrk="0" hangingPunct="1">
              <a:lnSpc>
                <a:spcPct val="130000"/>
              </a:lnSpc>
              <a:spcBef>
                <a:spcPts val="2400"/>
              </a:spcBef>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sz="2000" dirty="0">
              <a:latin typeface="Montserrat" pitchFamily="50" charset="0"/>
            </a:endParaRPr>
          </a:p>
        </p:txBody>
      </p:sp>
      <p:sp>
        <p:nvSpPr>
          <p:cNvPr id="2" name="Rectangle 1"/>
          <p:cNvSpPr/>
          <p:nvPr/>
        </p:nvSpPr>
        <p:spPr>
          <a:xfrm>
            <a:off x="281664" y="1735511"/>
            <a:ext cx="11430000" cy="3477875"/>
          </a:xfrm>
          <a:prstGeom prst="rect">
            <a:avLst/>
          </a:prstGeom>
        </p:spPr>
        <p:txBody>
          <a:bodyPr wrap="square">
            <a:spAutoFit/>
          </a:bodyPr>
          <a:lstStyle/>
          <a:p>
            <a:pPr algn="just"/>
            <a:r>
              <a:rPr lang="fr-FR" sz="2000" b="1" dirty="0" smtClean="0">
                <a:latin typeface="Cambria" panose="02040503050406030204" pitchFamily="18" charset="0"/>
                <a:ea typeface="Cambria" panose="02040503050406030204" pitchFamily="18" charset="0"/>
              </a:rPr>
              <a:t>Les polices spéciales </a:t>
            </a:r>
            <a:r>
              <a:rPr lang="fr-FR" sz="2000" b="1" dirty="0">
                <a:latin typeface="Cambria" panose="02040503050406030204" pitchFamily="18" charset="0"/>
                <a:ea typeface="Cambria" panose="02040503050406030204" pitchFamily="18" charset="0"/>
              </a:rPr>
              <a:t>sont diverses et </a:t>
            </a:r>
            <a:r>
              <a:rPr lang="fr-FR" sz="2000" b="1" dirty="0" smtClean="0">
                <a:latin typeface="Cambria" panose="02040503050406030204" pitchFamily="18" charset="0"/>
                <a:ea typeface="Cambria" panose="02040503050406030204" pitchFamily="18" charset="0"/>
              </a:rPr>
              <a:t>nombreuses.</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solidFill>
                  <a:srgbClr val="FF0000"/>
                </a:solidFill>
                <a:latin typeface="Cambria" panose="02040503050406030204" pitchFamily="18" charset="0"/>
                <a:ea typeface="Cambria" panose="02040503050406030204" pitchFamily="18" charset="0"/>
              </a:rPr>
              <a:t>Exemple:</a:t>
            </a:r>
            <a:r>
              <a:rPr lang="fr-FR" sz="2000" b="1" dirty="0" smtClean="0">
                <a:solidFill>
                  <a:srgbClr val="FF0000"/>
                </a:solidFill>
                <a:latin typeface="Cambria" panose="02040503050406030204" pitchFamily="18" charset="0"/>
                <a:ea typeface="Cambria" panose="02040503050406030204" pitchFamily="18" charset="0"/>
              </a:rPr>
              <a:t> </a:t>
            </a:r>
          </a:p>
          <a:p>
            <a:pPr algn="just"/>
            <a:endParaRPr lang="fr-FR" sz="2000" b="1" dirty="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la </a:t>
            </a:r>
            <a:r>
              <a:rPr lang="fr-FR" sz="2000" b="1" dirty="0">
                <a:latin typeface="Cambria" panose="02040503050406030204" pitchFamily="18" charset="0"/>
                <a:ea typeface="Cambria" panose="02040503050406030204" pitchFamily="18" charset="0"/>
              </a:rPr>
              <a:t>police de la </a:t>
            </a:r>
            <a:r>
              <a:rPr lang="fr-FR" sz="2000" b="1" dirty="0" smtClean="0">
                <a:latin typeface="Cambria" panose="02040503050406030204" pitchFamily="18" charset="0"/>
                <a:ea typeface="Cambria" panose="02040503050406030204" pitchFamily="18" charset="0"/>
              </a:rPr>
              <a:t>route, </a:t>
            </a:r>
            <a:endParaRPr lang="fr-FR" sz="2000" b="1"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la </a:t>
            </a:r>
            <a:r>
              <a:rPr lang="fr-FR" sz="2000" b="1" dirty="0" smtClean="0">
                <a:latin typeface="Cambria" panose="02040503050406030204" pitchFamily="18" charset="0"/>
                <a:ea typeface="Cambria" panose="02040503050406030204" pitchFamily="18" charset="0"/>
              </a:rPr>
              <a:t>police des la </a:t>
            </a:r>
            <a:r>
              <a:rPr lang="fr-FR" sz="2000" b="1" dirty="0">
                <a:latin typeface="Cambria" panose="02040503050406030204" pitchFamily="18" charset="0"/>
                <a:ea typeface="Cambria" panose="02040503050406030204" pitchFamily="18" charset="0"/>
              </a:rPr>
              <a:t>police des jeux et des spectacles, </a:t>
            </a:r>
            <a:endParaRPr lang="fr-FR" sz="2000" b="1"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des </a:t>
            </a:r>
            <a:r>
              <a:rPr lang="fr-FR" sz="2000" b="1" dirty="0">
                <a:latin typeface="Cambria" panose="02040503050406030204" pitchFamily="18" charset="0"/>
                <a:ea typeface="Cambria" panose="02040503050406030204" pitchFamily="18" charset="0"/>
              </a:rPr>
              <a:t>édifices menaçant ruine, </a:t>
            </a:r>
            <a:endParaRPr lang="fr-FR" sz="2000" b="1"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des </a:t>
            </a:r>
            <a:r>
              <a:rPr lang="fr-FR" sz="2000" b="1" dirty="0">
                <a:latin typeface="Cambria" panose="02040503050406030204" pitchFamily="18" charset="0"/>
                <a:ea typeface="Cambria" panose="02040503050406030204" pitchFamily="18" charset="0"/>
              </a:rPr>
              <a:t>funérailles et cimetières, </a:t>
            </a:r>
            <a:endParaRPr lang="fr-FR" sz="2000" b="1"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des </a:t>
            </a:r>
            <a:r>
              <a:rPr lang="fr-FR" sz="2000" b="1" dirty="0">
                <a:latin typeface="Cambria" panose="02040503050406030204" pitchFamily="18" charset="0"/>
                <a:ea typeface="Cambria" panose="02040503050406030204" pitchFamily="18" charset="0"/>
              </a:rPr>
              <a:t>animaux errants et dangereux, </a:t>
            </a:r>
            <a:r>
              <a:rPr lang="fr-FR" sz="2000" b="1" dirty="0" smtClean="0">
                <a:latin typeface="Cambria" panose="02040503050406030204" pitchFamily="18" charset="0"/>
                <a:ea typeface="Cambria" panose="02040503050406030204" pitchFamily="18" charset="0"/>
              </a:rPr>
              <a:t> </a:t>
            </a:r>
            <a:endParaRPr lang="fr-FR" sz="2000" b="1" dirty="0" smtClean="0">
              <a:latin typeface="Cambria" panose="02040503050406030204" pitchFamily="18" charset="0"/>
              <a:ea typeface="Cambria" panose="02040503050406030204" pitchFamily="18" charset="0"/>
            </a:endParaRPr>
          </a:p>
          <a:p>
            <a:pPr marL="342900" indent="-342900" algn="just">
              <a:buFont typeface="Wingdings" panose="05000000000000000000" pitchFamily="2" charset="2"/>
              <a:buChar char="Ø"/>
            </a:pPr>
            <a:r>
              <a:rPr lang="fr-FR" sz="2000" b="1" dirty="0" smtClean="0">
                <a:latin typeface="Cambria" panose="02040503050406030204" pitchFamily="18" charset="0"/>
                <a:ea typeface="Cambria" panose="02040503050406030204" pitchFamily="18" charset="0"/>
              </a:rPr>
              <a:t>des </a:t>
            </a:r>
            <a:r>
              <a:rPr lang="fr-FR" sz="2000" b="1" dirty="0" smtClean="0">
                <a:latin typeface="Cambria" panose="02040503050406030204" pitchFamily="18" charset="0"/>
                <a:ea typeface="Cambria" panose="02040503050406030204" pitchFamily="18" charset="0"/>
              </a:rPr>
              <a:t>baignades…</a:t>
            </a:r>
            <a:r>
              <a:rPr lang="fr-FR" sz="2000" b="1" dirty="0" err="1" smtClean="0">
                <a:latin typeface="Cambria" panose="02040503050406030204" pitchFamily="18" charset="0"/>
                <a:ea typeface="Cambria" panose="02040503050406030204" pitchFamily="18" charset="0"/>
              </a:rPr>
              <a:t>etc</a:t>
            </a:r>
            <a:r>
              <a:rPr lang="fr-FR" sz="2000" b="1" dirty="0" smtClean="0">
                <a:latin typeface="Cambria" panose="02040503050406030204" pitchFamily="18" charset="0"/>
                <a:ea typeface="Cambria" panose="02040503050406030204" pitchFamily="18" charset="0"/>
              </a:rPr>
              <a:t> </a:t>
            </a:r>
          </a:p>
          <a:p>
            <a:pPr algn="just"/>
            <a:endParaRPr lang="fr-FR" sz="2000" b="1"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004885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60000"/>
            <a:ext cx="10800000" cy="648000"/>
          </a:xfrm>
        </p:spPr>
        <p:txBody>
          <a:bodyPr>
            <a:noAutofit/>
          </a:bodyPr>
          <a:lstStyle/>
          <a:p>
            <a:r>
              <a:rPr lang="fr-FR" sz="2400" dirty="0" smtClean="0">
                <a:latin typeface="Cambria" panose="02040503050406030204" pitchFamily="18" charset="0"/>
                <a:ea typeface="Cambria" panose="02040503050406030204" pitchFamily="18" charset="0"/>
              </a:rPr>
              <a:t>Qu’est ce qu’une police spéciale ?</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latin typeface="Montserrat" pitchFamily="50" charset="0"/>
              </a:rPr>
              <a:pPr/>
              <a:t>4</a:t>
            </a:fld>
            <a:endParaRPr lang="fr-FR"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latin typeface="Montserrat" pitchFamily="50" charset="0"/>
              </a:rPr>
              <a:t>EMS - Juillet 2022</a:t>
            </a:r>
            <a:endParaRPr lang="fr-FR" dirty="0">
              <a:latin typeface="Montserrat" pitchFamily="50" charset="0"/>
            </a:endParaRPr>
          </a:p>
        </p:txBody>
      </p:sp>
      <p:sp>
        <p:nvSpPr>
          <p:cNvPr id="11" name="Sous-titre 2">
            <a:extLst>
              <a:ext uri="{FF2B5EF4-FFF2-40B4-BE49-F238E27FC236}">
                <a16:creationId xmlns="" xmlns:a16="http://schemas.microsoft.com/office/drawing/2014/main" id="{3F17CF64-5167-4A52-B674-CC42E367BEF3}"/>
              </a:ext>
            </a:extLst>
          </p:cNvPr>
          <p:cNvSpPr txBox="1">
            <a:spLocks/>
          </p:cNvSpPr>
          <p:nvPr/>
        </p:nvSpPr>
        <p:spPr>
          <a:xfrm>
            <a:off x="596664" y="1556793"/>
            <a:ext cx="10800000" cy="4386808"/>
          </a:xfrm>
          <a:prstGeom prst="rect">
            <a:avLst/>
          </a:prstGeom>
        </p:spPr>
        <p:txBody>
          <a:bodyPr/>
          <a:lst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9388" indent="-179388" algn="l" defTabSz="914400" rtl="0" eaLnBrk="1" latinLnBrk="0" hangingPunct="1">
              <a:lnSpc>
                <a:spcPct val="130000"/>
              </a:lnSpc>
              <a:spcBef>
                <a:spcPts val="2400"/>
              </a:spcBef>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fr-FR" sz="2000" dirty="0">
              <a:latin typeface="Montserrat" pitchFamily="50" charset="0"/>
            </a:endParaRPr>
          </a:p>
        </p:txBody>
      </p:sp>
      <p:sp>
        <p:nvSpPr>
          <p:cNvPr id="2" name="Rectangle 1"/>
          <p:cNvSpPr/>
          <p:nvPr/>
        </p:nvSpPr>
        <p:spPr>
          <a:xfrm>
            <a:off x="393405" y="1427287"/>
            <a:ext cx="7825922" cy="4493538"/>
          </a:xfrm>
          <a:prstGeom prst="rect">
            <a:avLst/>
          </a:prstGeom>
        </p:spPr>
        <p:txBody>
          <a:bodyPr wrap="square">
            <a:spAutoFit/>
          </a:bodyPr>
          <a:lstStyle/>
          <a:p>
            <a:pPr algn="just"/>
            <a:endParaRPr lang="fr-FR" sz="1400" b="1" dirty="0"/>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La </a:t>
            </a:r>
            <a:r>
              <a:rPr lang="fr-FR" sz="2000" b="1" dirty="0">
                <a:latin typeface="Cambria" panose="02040503050406030204" pitchFamily="18" charset="0"/>
                <a:ea typeface="Cambria" panose="02040503050406030204" pitchFamily="18" charset="0"/>
              </a:rPr>
              <a:t>loi relative au statut de Paris a modifié les articles L. 2512-13 et L. 2512-14 du CGCT, attribuant de nouvelles compétences en matière de police administrative </a:t>
            </a:r>
            <a:r>
              <a:rPr lang="fr-FR" sz="2000" b="1" dirty="0" smtClean="0">
                <a:latin typeface="Cambria" panose="02040503050406030204" pitchFamily="18" charset="0"/>
                <a:ea typeface="Cambria" panose="02040503050406030204" pitchFamily="18" charset="0"/>
              </a:rPr>
              <a:t>à la maire </a:t>
            </a:r>
            <a:r>
              <a:rPr lang="fr-FR" sz="2000" b="1" dirty="0">
                <a:latin typeface="Cambria" panose="02040503050406030204" pitchFamily="18" charset="0"/>
                <a:ea typeface="Cambria" panose="02040503050406030204" pitchFamily="18" charset="0"/>
              </a:rPr>
              <a:t>de Paris. </a:t>
            </a:r>
            <a:endParaRPr lang="fr-FR" sz="2000" b="1" dirty="0" smtClean="0">
              <a:latin typeface="Cambria" panose="02040503050406030204" pitchFamily="18" charset="0"/>
              <a:ea typeface="Cambria" panose="02040503050406030204" pitchFamily="18" charset="0"/>
            </a:endParaRPr>
          </a:p>
          <a:p>
            <a:pPr algn="just"/>
            <a:endParaRPr lang="fr-FR" sz="2000" b="1" dirty="0" smtClean="0">
              <a:latin typeface="Cambria" panose="02040503050406030204" pitchFamily="18" charset="0"/>
              <a:ea typeface="Cambria" panose="02040503050406030204" pitchFamily="18" charset="0"/>
            </a:endParaRPr>
          </a:p>
          <a:p>
            <a:pPr algn="just"/>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 Autorité </a:t>
            </a:r>
            <a:r>
              <a:rPr lang="fr-FR" sz="2000" b="1" dirty="0">
                <a:latin typeface="Cambria" panose="02040503050406030204" pitchFamily="18" charset="0"/>
                <a:ea typeface="Cambria" panose="02040503050406030204" pitchFamily="18" charset="0"/>
              </a:rPr>
              <a:t>compétente de principe en matière de police de la circulation et du stationnement. </a:t>
            </a:r>
            <a:endParaRPr lang="fr-FR" sz="2000" b="1" dirty="0" smtClean="0">
              <a:latin typeface="Cambria" panose="02040503050406030204" pitchFamily="18" charset="0"/>
              <a:ea typeface="Cambria" panose="02040503050406030204" pitchFamily="18" charset="0"/>
            </a:endParaRPr>
          </a:p>
          <a:p>
            <a:pPr algn="just"/>
            <a:endParaRPr lang="fr-FR" sz="2000" b="1" dirty="0" smtClean="0">
              <a:latin typeface="Cambria" panose="02040503050406030204" pitchFamily="18" charset="0"/>
              <a:ea typeface="Cambria" panose="02040503050406030204" pitchFamily="18" charset="0"/>
            </a:endParaRPr>
          </a:p>
          <a:p>
            <a:pPr algn="just"/>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 Pouvoirs de police </a:t>
            </a:r>
            <a:r>
              <a:rPr lang="fr-FR" sz="2000" b="1" dirty="0">
                <a:latin typeface="Cambria" panose="02040503050406030204" pitchFamily="18" charset="0"/>
                <a:ea typeface="Cambria" panose="02040503050406030204" pitchFamily="18" charset="0"/>
              </a:rPr>
              <a:t>des édifices menaçant ruine, de sécurité des habitants des immeubles collectifs à usage </a:t>
            </a:r>
            <a:r>
              <a:rPr lang="fr-FR" sz="2000" b="1" dirty="0" smtClean="0">
                <a:latin typeface="Cambria" panose="02040503050406030204" pitchFamily="18" charset="0"/>
                <a:ea typeface="Cambria" panose="02040503050406030204" pitchFamily="18" charset="0"/>
              </a:rPr>
              <a:t>	d’habitation</a:t>
            </a:r>
            <a:r>
              <a:rPr lang="fr-FR" sz="2000" b="1" dirty="0">
                <a:latin typeface="Cambria" panose="02040503050406030204" pitchFamily="18" charset="0"/>
                <a:ea typeface="Cambria" panose="02040503050406030204" pitchFamily="18" charset="0"/>
              </a:rPr>
              <a:t>, </a:t>
            </a:r>
            <a:endParaRPr lang="fr-FR" sz="2000" b="1" dirty="0" smtClean="0">
              <a:latin typeface="Cambria" panose="02040503050406030204" pitchFamily="18" charset="0"/>
              <a:ea typeface="Cambria" panose="02040503050406030204" pitchFamily="18" charset="0"/>
            </a:endParaRPr>
          </a:p>
          <a:p>
            <a:pPr algn="just"/>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 Police de </a:t>
            </a:r>
            <a:r>
              <a:rPr lang="fr-FR" sz="2000" b="1" dirty="0">
                <a:latin typeface="Cambria" panose="02040503050406030204" pitchFamily="18" charset="0"/>
                <a:ea typeface="Cambria" panose="02040503050406030204" pitchFamily="18" charset="0"/>
              </a:rPr>
              <a:t>police des </a:t>
            </a:r>
            <a:r>
              <a:rPr lang="fr-FR" sz="2000" b="1" dirty="0" smtClean="0">
                <a:latin typeface="Cambria" panose="02040503050406030204" pitchFamily="18" charset="0"/>
                <a:ea typeface="Cambria" panose="02040503050406030204" pitchFamily="18" charset="0"/>
              </a:rPr>
              <a:t>funérailles</a:t>
            </a:r>
          </a:p>
          <a:p>
            <a:pPr algn="just"/>
            <a:r>
              <a:rPr lang="fr-FR" sz="2000" b="1" dirty="0" smtClean="0">
                <a:latin typeface="Cambria" panose="02040503050406030204" pitchFamily="18" charset="0"/>
                <a:ea typeface="Cambria" panose="02040503050406030204" pitchFamily="18" charset="0"/>
              </a:rPr>
              <a:t>	- Police des baignades…</a:t>
            </a:r>
          </a:p>
          <a:p>
            <a:pPr algn="just"/>
            <a:endParaRPr lang="fr-FR" sz="1200" b="1" dirty="0"/>
          </a:p>
        </p:txBody>
      </p:sp>
    </p:spTree>
    <p:extLst>
      <p:ext uri="{BB962C8B-B14F-4D97-AF65-F5344CB8AC3E}">
        <p14:creationId xmlns:p14="http://schemas.microsoft.com/office/powerpoint/2010/main" val="1221094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91897"/>
            <a:ext cx="10800000" cy="648000"/>
          </a:xfrm>
        </p:spPr>
        <p:txBody>
          <a:bodyPr>
            <a:noAutofit/>
          </a:bodyPr>
          <a:lstStyle/>
          <a:p>
            <a:r>
              <a:rPr lang="fr-FR" sz="2400" dirty="0" smtClean="0">
                <a:latin typeface="Cambria" panose="02040503050406030204" pitchFamily="18" charset="0"/>
                <a:ea typeface="Cambria" panose="02040503050406030204" pitchFamily="18" charset="0"/>
              </a:rPr>
              <a:t>Cas concrets:</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5</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sp>
        <p:nvSpPr>
          <p:cNvPr id="10" name="ZoneTexte 9"/>
          <p:cNvSpPr txBox="1"/>
          <p:nvPr/>
        </p:nvSpPr>
        <p:spPr>
          <a:xfrm>
            <a:off x="1551025" y="2288241"/>
            <a:ext cx="6960446" cy="2862322"/>
          </a:xfrm>
          <a:prstGeom prst="rect">
            <a:avLst/>
          </a:prstGeom>
          <a:noFill/>
        </p:spPr>
        <p:txBody>
          <a:bodyPr wrap="square" rtlCol="0">
            <a:spAutoFit/>
          </a:bodyPr>
          <a:lstStyle/>
          <a:p>
            <a:pPr marL="457200" indent="-457200" algn="just">
              <a:buAutoNum type="arabicPeriod"/>
            </a:pPr>
            <a:r>
              <a:rPr lang="fr-FR" sz="2000" b="1" dirty="0" smtClean="0">
                <a:latin typeface="Cambria" panose="02040503050406030204" pitchFamily="18" charset="0"/>
                <a:ea typeface="Cambria" panose="02040503050406030204" pitchFamily="18" charset="0"/>
              </a:rPr>
              <a:t>Félicitations</a:t>
            </a:r>
            <a:r>
              <a:rPr lang="fr-FR" sz="2000" b="1" dirty="0" smtClean="0">
                <a:latin typeface="Cambria" panose="02040503050406030204" pitchFamily="18" charset="0"/>
                <a:ea typeface="Cambria" panose="02040503050406030204" pitchFamily="18" charset="0"/>
              </a:rPr>
              <a:t>! </a:t>
            </a:r>
            <a:endParaRPr lang="fr-FR" sz="2000" b="1" dirty="0" smtClean="0">
              <a:latin typeface="Cambria" panose="02040503050406030204" pitchFamily="18" charset="0"/>
              <a:ea typeface="Cambria" panose="02040503050406030204" pitchFamily="18" charset="0"/>
            </a:endParaRPr>
          </a:p>
          <a:p>
            <a:pPr marL="457200" indent="-457200" algn="just">
              <a:buAutoNum type="arabicPeriod"/>
            </a:pPr>
            <a:endParaRPr lang="fr-FR" sz="2000" b="1" dirty="0">
              <a:latin typeface="Cambria" panose="02040503050406030204" pitchFamily="18" charset="0"/>
              <a:ea typeface="Cambria" panose="02040503050406030204" pitchFamily="18" charset="0"/>
            </a:endParaRPr>
          </a:p>
          <a:p>
            <a:pPr algn="just"/>
            <a:r>
              <a:rPr lang="fr-FR" sz="2000" b="1" dirty="0">
                <a:latin typeface="Cambria" panose="02040503050406030204" pitchFamily="18" charset="0"/>
                <a:ea typeface="Cambria" panose="02040503050406030204" pitchFamily="18" charset="0"/>
              </a:rPr>
              <a:t>V</a:t>
            </a:r>
            <a:r>
              <a:rPr lang="fr-FR" sz="2000" b="1" dirty="0" smtClean="0">
                <a:latin typeface="Cambria" panose="02040503050406030204" pitchFamily="18" charset="0"/>
                <a:ea typeface="Cambria" panose="02040503050406030204" pitchFamily="18" charset="0"/>
              </a:rPr>
              <a:t>ous </a:t>
            </a:r>
            <a:r>
              <a:rPr lang="fr-FR" sz="2000" b="1" dirty="0" smtClean="0">
                <a:latin typeface="Cambria" panose="02040503050406030204" pitchFamily="18" charset="0"/>
                <a:ea typeface="Cambria" panose="02040503050406030204" pitchFamily="18" charset="0"/>
              </a:rPr>
              <a:t>venez d’être </a:t>
            </a:r>
            <a:r>
              <a:rPr lang="fr-FR" sz="2000" b="1" dirty="0">
                <a:latin typeface="Cambria" panose="02040503050406030204" pitchFamily="18" charset="0"/>
                <a:ea typeface="Cambria" panose="02040503050406030204" pitchFamily="18" charset="0"/>
              </a:rPr>
              <a:t>é</a:t>
            </a:r>
            <a:r>
              <a:rPr lang="fr-FR" sz="2000" b="1" dirty="0" smtClean="0">
                <a:latin typeface="Cambria" panose="02040503050406030204" pitchFamily="18" charset="0"/>
                <a:ea typeface="Cambria" panose="02040503050406030204" pitchFamily="18" charset="0"/>
              </a:rPr>
              <a:t>lu Maire de </a:t>
            </a:r>
            <a:r>
              <a:rPr lang="fr-FR" sz="2000" b="1" dirty="0" err="1" smtClean="0">
                <a:latin typeface="Cambria" panose="02040503050406030204" pitchFamily="18" charset="0"/>
                <a:ea typeface="Cambria" panose="02040503050406030204" pitchFamily="18" charset="0"/>
              </a:rPr>
              <a:t>Bayleuryve</a:t>
            </a:r>
            <a:r>
              <a:rPr lang="fr-FR" sz="2000" b="1" dirty="0" smtClean="0">
                <a:latin typeface="Cambria" panose="02040503050406030204" pitchFamily="18" charset="0"/>
                <a:ea typeface="Cambria" panose="02040503050406030204" pitchFamily="18" charset="0"/>
              </a:rPr>
              <a:t>, une ville moyenne du littoral. </a:t>
            </a:r>
            <a:endParaRPr lang="fr-FR" sz="2000" b="1" dirty="0" smtClean="0">
              <a:latin typeface="Cambria" panose="02040503050406030204" pitchFamily="18" charset="0"/>
              <a:ea typeface="Cambria" panose="02040503050406030204" pitchFamily="18" charset="0"/>
            </a:endParaRPr>
          </a:p>
          <a:p>
            <a:pPr algn="just"/>
            <a:endParaRPr lang="fr-FR" sz="2000" b="1" dirty="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Votre </a:t>
            </a:r>
            <a:r>
              <a:rPr lang="fr-FR" sz="2000" b="1" dirty="0" smtClean="0">
                <a:latin typeface="Cambria" panose="02040503050406030204" pitchFamily="18" charset="0"/>
                <a:ea typeface="Cambria" panose="02040503050406030204" pitchFamily="18" charset="0"/>
              </a:rPr>
              <a:t>prédécesseur estimait que le fait d’interdire la baignade suffisait à le prévenir de tout risque juridique</a:t>
            </a:r>
            <a:r>
              <a:rPr lang="fr-FR" sz="2000" b="1" dirty="0" smtClean="0">
                <a:latin typeface="Cambria" panose="02040503050406030204" pitchFamily="18" charset="0"/>
                <a:ea typeface="Cambria" panose="02040503050406030204" pitchFamily="18" charset="0"/>
              </a:rPr>
              <a:t>.</a:t>
            </a: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Qu’en pensez vous? Que devez vous faire?</a:t>
            </a:r>
            <a:endParaRPr lang="fr-FR" sz="2000" b="1" dirty="0">
              <a:latin typeface="Cambria" panose="02040503050406030204" pitchFamily="18" charset="0"/>
              <a:ea typeface="Cambria" panose="02040503050406030204" pitchFamily="18" charset="0"/>
            </a:endParaRPr>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888953" y="2672561"/>
            <a:ext cx="3074557" cy="2305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0579" t="26386" r="11973" b="26035"/>
          <a:stretch/>
        </p:blipFill>
        <p:spPr bwMode="auto">
          <a:xfrm>
            <a:off x="210410" y="1307867"/>
            <a:ext cx="1260874" cy="193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3257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540000" y="391897"/>
            <a:ext cx="10800000" cy="648000"/>
          </a:xfrm>
        </p:spPr>
        <p:txBody>
          <a:bodyPr>
            <a:noAutofit/>
          </a:bodyPr>
          <a:lstStyle/>
          <a:p>
            <a:r>
              <a:rPr lang="fr-FR" sz="2400" dirty="0" smtClean="0">
                <a:latin typeface="Cambria" panose="02040503050406030204" pitchFamily="18" charset="0"/>
                <a:ea typeface="Cambria" panose="02040503050406030204" pitchFamily="18" charset="0"/>
              </a:rPr>
              <a:t>Cas concrets:</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6</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pic>
        <p:nvPicPr>
          <p:cNvPr id="1026" name="Picture 2" descr="Le cimeti&amp;egrave;re communal / Votre mairie / Accueil - Ville d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38" y="1474000"/>
            <a:ext cx="3871931" cy="2572712"/>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p:cNvSpPr txBox="1"/>
          <p:nvPr/>
        </p:nvSpPr>
        <p:spPr>
          <a:xfrm>
            <a:off x="4700867" y="1226387"/>
            <a:ext cx="6709882" cy="3170099"/>
          </a:xfrm>
          <a:prstGeom prst="rect">
            <a:avLst/>
          </a:prstGeom>
          <a:noFill/>
        </p:spPr>
        <p:txBody>
          <a:bodyPr wrap="square" rtlCol="0">
            <a:spAutoFit/>
          </a:bodyPr>
          <a:lstStyle/>
          <a:p>
            <a:pPr algn="just"/>
            <a:r>
              <a:rPr lang="fr-FR" sz="2000" b="1" dirty="0" smtClean="0">
                <a:latin typeface="Cambria" panose="02040503050406030204" pitchFamily="18" charset="0"/>
                <a:ea typeface="Cambria" panose="02040503050406030204" pitchFamily="18" charset="0"/>
              </a:rPr>
              <a:t>2. Félicitations! </a:t>
            </a:r>
            <a:endParaRPr lang="fr-FR" sz="2000" b="1" dirty="0" smtClean="0">
              <a:latin typeface="Cambria" panose="02040503050406030204" pitchFamily="18" charset="0"/>
              <a:ea typeface="Cambria" panose="02040503050406030204" pitchFamily="18" charset="0"/>
            </a:endParaRPr>
          </a:p>
          <a:p>
            <a:pPr algn="just"/>
            <a:endParaRPr lang="fr-FR" sz="2000" b="1" dirty="0">
              <a:latin typeface="Cambria" panose="02040503050406030204" pitchFamily="18" charset="0"/>
              <a:ea typeface="Cambria" panose="02040503050406030204" pitchFamily="18" charset="0"/>
            </a:endParaRPr>
          </a:p>
          <a:p>
            <a:pPr algn="just"/>
            <a:r>
              <a:rPr lang="fr-FR" sz="2000" b="1" dirty="0">
                <a:latin typeface="Cambria" panose="02040503050406030204" pitchFamily="18" charset="0"/>
                <a:ea typeface="Cambria" panose="02040503050406030204" pitchFamily="18" charset="0"/>
              </a:rPr>
              <a:t>V</a:t>
            </a:r>
            <a:r>
              <a:rPr lang="fr-FR" sz="2000" b="1" dirty="0" smtClean="0">
                <a:latin typeface="Cambria" panose="02040503050406030204" pitchFamily="18" charset="0"/>
                <a:ea typeface="Cambria" panose="02040503050406030204" pitchFamily="18" charset="0"/>
              </a:rPr>
              <a:t>ous </a:t>
            </a:r>
            <a:r>
              <a:rPr lang="fr-FR" sz="2000" b="1" dirty="0" smtClean="0">
                <a:latin typeface="Cambria" panose="02040503050406030204" pitchFamily="18" charset="0"/>
                <a:ea typeface="Cambria" panose="02040503050406030204" pitchFamily="18" charset="0"/>
              </a:rPr>
              <a:t>venez d’être </a:t>
            </a:r>
            <a:r>
              <a:rPr lang="fr-FR" sz="2000" b="1" dirty="0">
                <a:latin typeface="Cambria" panose="02040503050406030204" pitchFamily="18" charset="0"/>
                <a:ea typeface="Cambria" panose="02040503050406030204" pitchFamily="18" charset="0"/>
              </a:rPr>
              <a:t>é</a:t>
            </a:r>
            <a:r>
              <a:rPr lang="fr-FR" sz="2000" b="1" dirty="0" smtClean="0">
                <a:latin typeface="Cambria" panose="02040503050406030204" pitchFamily="18" charset="0"/>
                <a:ea typeface="Cambria" panose="02040503050406030204" pitchFamily="18" charset="0"/>
              </a:rPr>
              <a:t>lu Maire de </a:t>
            </a:r>
            <a:r>
              <a:rPr lang="fr-FR" sz="2000" b="1" dirty="0" err="1" smtClean="0">
                <a:latin typeface="Cambria" panose="02040503050406030204" pitchFamily="18" charset="0"/>
                <a:ea typeface="Cambria" panose="02040503050406030204" pitchFamily="18" charset="0"/>
              </a:rPr>
              <a:t>Semétrovère</a:t>
            </a:r>
            <a:r>
              <a:rPr lang="fr-FR" sz="2000" b="1" dirty="0" smtClean="0">
                <a:latin typeface="Cambria" panose="02040503050406030204" pitchFamily="18" charset="0"/>
                <a:ea typeface="Cambria" panose="02040503050406030204" pitchFamily="18" charset="0"/>
              </a:rPr>
              <a:t>, une petite ville.  </a:t>
            </a:r>
            <a:endParaRPr lang="fr-FR" sz="2000" b="1" dirty="0" smtClean="0">
              <a:latin typeface="Cambria" panose="02040503050406030204" pitchFamily="18" charset="0"/>
              <a:ea typeface="Cambria" panose="02040503050406030204" pitchFamily="18" charset="0"/>
            </a:endParaRPr>
          </a:p>
          <a:p>
            <a:pPr algn="just"/>
            <a:endParaRPr lang="fr-FR" sz="2000" b="1" dirty="0" smtClean="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Vous souhaitez connaitre comment le bon ordre et  la tranquillité sont assurés le </a:t>
            </a:r>
            <a:r>
              <a:rPr lang="fr-FR" sz="2000" b="1" dirty="0" smtClean="0">
                <a:latin typeface="Cambria" panose="02040503050406030204" pitchFamily="18" charset="0"/>
                <a:ea typeface="Cambria" panose="02040503050406030204" pitchFamily="18" charset="0"/>
              </a:rPr>
              <a:t>cimetière.</a:t>
            </a:r>
          </a:p>
          <a:p>
            <a:pPr algn="just"/>
            <a:endParaRPr lang="fr-FR" sz="2000" b="1" dirty="0">
              <a:latin typeface="Cambria" panose="02040503050406030204" pitchFamily="18" charset="0"/>
              <a:ea typeface="Cambria" panose="02040503050406030204" pitchFamily="18" charset="0"/>
            </a:endParaRPr>
          </a:p>
          <a:p>
            <a:pPr algn="just"/>
            <a:r>
              <a:rPr lang="fr-FR" sz="2000" b="1" dirty="0" smtClean="0">
                <a:latin typeface="Cambria" panose="02040503050406030204" pitchFamily="18" charset="0"/>
                <a:ea typeface="Cambria" panose="02040503050406030204" pitchFamily="18" charset="0"/>
              </a:rPr>
              <a:t>Vous </a:t>
            </a:r>
            <a:r>
              <a:rPr lang="fr-FR" sz="2000" b="1" dirty="0" smtClean="0">
                <a:latin typeface="Cambria" panose="02040503050406030204" pitchFamily="18" charset="0"/>
                <a:ea typeface="Cambria" panose="02040503050406030204" pitchFamily="18" charset="0"/>
              </a:rPr>
              <a:t>souhaitez également savoir si vous pouvez refuser un permis d’inhumation. </a:t>
            </a:r>
            <a:endParaRPr lang="fr-FR" sz="2000" b="1" dirty="0">
              <a:latin typeface="Cambria" panose="02040503050406030204" pitchFamily="18" charset="0"/>
              <a:ea typeface="Cambria" panose="02040503050406030204" pitchFamily="18" charset="0"/>
            </a:endParaRP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3264" t="25965" r="14578" b="23929"/>
          <a:stretch/>
        </p:blipFill>
        <p:spPr bwMode="auto">
          <a:xfrm>
            <a:off x="10154654" y="3936519"/>
            <a:ext cx="837397" cy="1941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835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283738" y="383795"/>
            <a:ext cx="10800000" cy="648000"/>
          </a:xfrm>
        </p:spPr>
        <p:txBody>
          <a:bodyPr>
            <a:noAutofit/>
          </a:bodyPr>
          <a:lstStyle/>
          <a:p>
            <a:r>
              <a:rPr lang="fr-FR" sz="2400" dirty="0" smtClean="0">
                <a:latin typeface="Cambria" panose="02040503050406030204" pitchFamily="18" charset="0"/>
                <a:ea typeface="Cambria" panose="02040503050406030204" pitchFamily="18" charset="0"/>
              </a:rPr>
              <a:t>Le cas concret 1: l’importance de la signalétique</a:t>
            </a:r>
            <a:r>
              <a:rPr lang="fr-FR" sz="2400" dirty="0" smtClean="0">
                <a:latin typeface="Montserrat" pitchFamily="50" charset="0"/>
              </a:rPr>
              <a:t/>
            </a:r>
            <a:br>
              <a:rPr lang="fr-FR" sz="2400" dirty="0" smtClean="0">
                <a:latin typeface="Montserrat" pitchFamily="50" charset="0"/>
              </a:rPr>
            </a:br>
            <a:endParaRPr lang="fr-FR" sz="2400" dirty="0">
              <a:latin typeface="Montserrat" pitchFamily="50"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7</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pic>
        <p:nvPicPr>
          <p:cNvPr id="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114" r="21449"/>
          <a:stretch/>
        </p:blipFill>
        <p:spPr bwMode="auto">
          <a:xfrm rot="5400000">
            <a:off x="432553" y="4167666"/>
            <a:ext cx="1777885" cy="197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986" t="21577" r="62302" b="22370"/>
          <a:stretch/>
        </p:blipFill>
        <p:spPr bwMode="auto">
          <a:xfrm rot="5400000">
            <a:off x="5941556" y="3681666"/>
            <a:ext cx="1652460" cy="30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155575" y="1094727"/>
            <a:ext cx="4543425" cy="2862322"/>
          </a:xfrm>
          <a:prstGeom prst="rect">
            <a:avLst/>
          </a:prstGeom>
          <a:noFill/>
        </p:spPr>
        <p:txBody>
          <a:bodyPr wrap="square" rtlCol="0">
            <a:spAutoFit/>
          </a:bodyPr>
          <a:lstStyle/>
          <a:p>
            <a:r>
              <a:rPr lang="fr-FR" b="1" dirty="0">
                <a:latin typeface="Cambria" panose="02040503050406030204" pitchFamily="18" charset="0"/>
                <a:ea typeface="Cambria" panose="02040503050406030204" pitchFamily="18" charset="0"/>
              </a:rPr>
              <a:t>L</a:t>
            </a:r>
            <a:r>
              <a:rPr lang="fr-FR" b="1" dirty="0" smtClean="0">
                <a:latin typeface="Cambria" panose="02040503050406030204" pitchFamily="18" charset="0"/>
                <a:ea typeface="Cambria" panose="02040503050406030204" pitchFamily="18" charset="0"/>
              </a:rPr>
              <a:t>’interdiction</a:t>
            </a:r>
            <a:r>
              <a:rPr lang="fr-FR" dirty="0" smtClean="0">
                <a:latin typeface="Cambria" panose="02040503050406030204" pitchFamily="18" charset="0"/>
                <a:ea typeface="Cambria" panose="02040503050406030204" pitchFamily="18" charset="0"/>
              </a:rPr>
              <a:t>  de baignade est l’exception et ne peut être une solution de facilité.</a:t>
            </a:r>
          </a:p>
          <a:p>
            <a:pPr marL="285750" indent="-285750">
              <a:buFontTx/>
              <a:buChar char="-"/>
            </a:pPr>
            <a:endParaRPr lang="fr-FR" dirty="0"/>
          </a:p>
          <a:p>
            <a:pPr marL="285750" indent="-285750">
              <a:buFontTx/>
              <a:buChar char="-"/>
            </a:pPr>
            <a:endParaRPr lang="fr-FR" dirty="0" smtClean="0"/>
          </a:p>
          <a:p>
            <a:pPr marL="285750" indent="-285750">
              <a:buFontTx/>
              <a:buChar char="-"/>
            </a:pPr>
            <a:endParaRPr lang="fr-FR" dirty="0" smtClean="0"/>
          </a:p>
          <a:p>
            <a:pPr marL="285750" indent="-285750">
              <a:buFontTx/>
              <a:buChar char="-"/>
            </a:pPr>
            <a:endParaRPr lang="fr-FR" dirty="0"/>
          </a:p>
          <a:p>
            <a:pPr marL="285750" indent="-285750">
              <a:buFontTx/>
              <a:buChar char="-"/>
            </a:pPr>
            <a:endParaRPr lang="fr-FR" dirty="0"/>
          </a:p>
          <a:p>
            <a:pPr marL="285750" indent="-285750">
              <a:buFont typeface="Wingdings" panose="05000000000000000000" pitchFamily="2" charset="2"/>
              <a:buChar char="q"/>
            </a:pPr>
            <a:endParaRPr lang="fr-FR" dirty="0"/>
          </a:p>
          <a:p>
            <a:pPr marL="285750" indent="-285750">
              <a:buFont typeface="Wingdings" panose="05000000000000000000" pitchFamily="2" charset="2"/>
              <a:buChar char="q"/>
            </a:pPr>
            <a:endParaRPr lang="fr-FR" dirty="0"/>
          </a:p>
          <a:p>
            <a:endParaRPr lang="fr-FR" dirty="0"/>
          </a:p>
        </p:txBody>
      </p:sp>
      <p:sp>
        <p:nvSpPr>
          <p:cNvPr id="3" name="AutoShape 2" descr="PANNEAU INTERDICTION BAIGNADE INTERDITE (D0006)"/>
          <p:cNvSpPr>
            <a:spLocks noChangeAspect="1" noChangeArrowheads="1"/>
          </p:cNvSpPr>
          <p:nvPr/>
        </p:nvSpPr>
        <p:spPr bwMode="auto">
          <a:xfrm>
            <a:off x="155575" y="-8763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PANNEAU INTERDICTION BAIGNADE INTERDITE (D0006)"/>
          <p:cNvSpPr>
            <a:spLocks noChangeAspect="1" noChangeArrowheads="1"/>
          </p:cNvSpPr>
          <p:nvPr/>
        </p:nvSpPr>
        <p:spPr bwMode="auto">
          <a:xfrm>
            <a:off x="307975" y="-7239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PANNEAU INTERDICTION BAIGNADE INTERDITE (D0006)"/>
          <p:cNvSpPr>
            <a:spLocks noChangeAspect="1" noChangeArrowheads="1"/>
          </p:cNvSpPr>
          <p:nvPr/>
        </p:nvSpPr>
        <p:spPr bwMode="auto">
          <a:xfrm>
            <a:off x="460375" y="-5715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8" descr="PANNEAU INTERDICTION BAIGNADE INTERDITE (D0006)"/>
          <p:cNvSpPr>
            <a:spLocks noChangeAspect="1" noChangeArrowheads="1"/>
          </p:cNvSpPr>
          <p:nvPr/>
        </p:nvSpPr>
        <p:spPr bwMode="auto">
          <a:xfrm>
            <a:off x="612775" y="-4191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8" name="Picture 14" descr="Signalisation de la baignade et de la plage - Le nageur sauveteu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149" y="1590760"/>
            <a:ext cx="2274329" cy="92291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6" descr="AIDE MEMOIRE BAIGNADE décembre 20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18" descr="AIDE MEMOIRE BAIGNADE décembre 201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44" name="Picture 20" descr="pictogrammes de loisirs nautiqu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728" y="3227762"/>
            <a:ext cx="3610750" cy="308826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nneau fort cou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5" y="2197662"/>
            <a:ext cx="666750" cy="93345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s://i1.wp.com/arz.fr/wp-content/uploads/2016/06/classement-baignades.png?fit=600%2C321"/>
          <p:cNvPicPr>
            <a:picLocks noChangeAspect="1" noChangeArrowheads="1"/>
          </p:cNvPicPr>
          <p:nvPr/>
        </p:nvPicPr>
        <p:blipFill rotWithShape="1">
          <a:blip r:embed="rId7">
            <a:extLst>
              <a:ext uri="{28A0092B-C50C-407E-A947-70E740481C1C}">
                <a14:useLocalDpi xmlns:a14="http://schemas.microsoft.com/office/drawing/2010/main" val="0"/>
              </a:ext>
            </a:extLst>
          </a:blip>
          <a:srcRect l="36937" r="31268"/>
          <a:stretch/>
        </p:blipFill>
        <p:spPr bwMode="auto">
          <a:xfrm>
            <a:off x="5891727" y="2329673"/>
            <a:ext cx="1182841" cy="19902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Littoral de Saint-Pierre: &quot;A vos risques et périls&quot;"/>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47000" contrast="-25000"/>
                    </a14:imgEffect>
                  </a14:imgLayer>
                </a14:imgProps>
              </a:ext>
              <a:ext uri="{28A0092B-C50C-407E-A947-70E740481C1C}">
                <a14:useLocalDpi xmlns:a14="http://schemas.microsoft.com/office/drawing/2010/main" val="0"/>
              </a:ext>
            </a:extLst>
          </a:blip>
          <a:srcRect l="28769" t="4143" r="32473" b="23143"/>
          <a:stretch/>
        </p:blipFill>
        <p:spPr bwMode="auto">
          <a:xfrm>
            <a:off x="2597950" y="2713487"/>
            <a:ext cx="2406441" cy="284708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323738" y="1094726"/>
            <a:ext cx="3877109" cy="923330"/>
          </a:xfrm>
          <a:prstGeom prst="rect">
            <a:avLst/>
          </a:prstGeom>
        </p:spPr>
        <p:txBody>
          <a:bodyPr wrap="square">
            <a:spAutoFit/>
          </a:bodyPr>
          <a:lstStyle/>
          <a:p>
            <a:pPr lvl="0"/>
            <a:r>
              <a:rPr lang="fr-FR" b="1" dirty="0" smtClean="0">
                <a:solidFill>
                  <a:srgbClr val="071F32"/>
                </a:solidFill>
                <a:latin typeface="Cambria" panose="02040503050406030204" pitchFamily="18" charset="0"/>
                <a:ea typeface="Cambria" panose="02040503050406030204" pitchFamily="18" charset="0"/>
              </a:rPr>
              <a:t>La baignade Libre </a:t>
            </a:r>
            <a:r>
              <a:rPr lang="fr-FR" dirty="0" smtClean="0">
                <a:solidFill>
                  <a:srgbClr val="071F32"/>
                </a:solidFill>
                <a:latin typeface="Cambria" panose="02040503050406030204" pitchFamily="18" charset="0"/>
                <a:ea typeface="Cambria" panose="02040503050406030204" pitchFamily="18" charset="0"/>
              </a:rPr>
              <a:t>( </a:t>
            </a:r>
            <a:r>
              <a:rPr lang="fr-FR" dirty="0">
                <a:solidFill>
                  <a:srgbClr val="071F32"/>
                </a:solidFill>
                <a:latin typeface="Cambria" panose="02040503050406030204" pitchFamily="18" charset="0"/>
                <a:ea typeface="Cambria" panose="02040503050406030204" pitchFamily="18" charset="0"/>
              </a:rPr>
              <a:t>le principe) </a:t>
            </a:r>
            <a:r>
              <a:rPr lang="fr-FR" dirty="0" smtClean="0">
                <a:solidFill>
                  <a:srgbClr val="071F32"/>
                </a:solidFill>
                <a:latin typeface="Cambria" panose="02040503050406030204" pitchFamily="18" charset="0"/>
                <a:ea typeface="Cambria" panose="02040503050406030204" pitchFamily="18" charset="0"/>
              </a:rPr>
              <a:t>et non </a:t>
            </a:r>
            <a:r>
              <a:rPr lang="fr-FR" dirty="0">
                <a:solidFill>
                  <a:srgbClr val="071F32"/>
                </a:solidFill>
                <a:latin typeface="Cambria" panose="02040503050406030204" pitchFamily="18" charset="0"/>
                <a:ea typeface="Cambria" panose="02040503050406030204" pitchFamily="18" charset="0"/>
              </a:rPr>
              <a:t>aménagée </a:t>
            </a:r>
            <a:r>
              <a:rPr lang="fr-FR" dirty="0" smtClean="0">
                <a:solidFill>
                  <a:srgbClr val="071F32"/>
                </a:solidFill>
                <a:latin typeface="Cambria" panose="02040503050406030204" pitchFamily="18" charset="0"/>
                <a:ea typeface="Cambria" panose="02040503050406030204" pitchFamily="18" charset="0"/>
              </a:rPr>
              <a:t>mais à </a:t>
            </a:r>
            <a:r>
              <a:rPr lang="fr-FR" dirty="0">
                <a:solidFill>
                  <a:srgbClr val="071F32"/>
                </a:solidFill>
                <a:latin typeface="Cambria" panose="02040503050406030204" pitchFamily="18" charset="0"/>
                <a:ea typeface="Cambria" panose="02040503050406030204" pitchFamily="18" charset="0"/>
              </a:rPr>
              <a:t>ses risques et périls</a:t>
            </a:r>
          </a:p>
        </p:txBody>
      </p:sp>
      <p:sp>
        <p:nvSpPr>
          <p:cNvPr id="18" name="Rectangle 17"/>
          <p:cNvSpPr/>
          <p:nvPr/>
        </p:nvSpPr>
        <p:spPr>
          <a:xfrm>
            <a:off x="8630162" y="1049893"/>
            <a:ext cx="3048000" cy="369332"/>
          </a:xfrm>
          <a:prstGeom prst="rect">
            <a:avLst/>
          </a:prstGeom>
        </p:spPr>
        <p:txBody>
          <a:bodyPr>
            <a:spAutoFit/>
          </a:bodyPr>
          <a:lstStyle/>
          <a:p>
            <a:pPr lvl="0"/>
            <a:r>
              <a:rPr lang="fr-FR" b="1" dirty="0" smtClean="0">
                <a:solidFill>
                  <a:srgbClr val="071F32"/>
                </a:solidFill>
                <a:latin typeface="Cambria" panose="02040503050406030204" pitchFamily="18" charset="0"/>
                <a:ea typeface="Cambria" panose="02040503050406030204" pitchFamily="18" charset="0"/>
              </a:rPr>
              <a:t>Autorisée </a:t>
            </a:r>
            <a:r>
              <a:rPr lang="fr-FR" b="1" dirty="0">
                <a:solidFill>
                  <a:srgbClr val="071F32"/>
                </a:solidFill>
                <a:latin typeface="Cambria" panose="02040503050406030204" pitchFamily="18" charset="0"/>
                <a:ea typeface="Cambria" panose="02040503050406030204" pitchFamily="18" charset="0"/>
              </a:rPr>
              <a:t>et aménagée</a:t>
            </a:r>
          </a:p>
        </p:txBody>
      </p:sp>
      <p:sp>
        <p:nvSpPr>
          <p:cNvPr id="19" name="AutoShape 28" descr="Panneau poste de secours. Vecteur Stock | Adobe Stock"/>
          <p:cNvSpPr>
            <a:spLocks noChangeAspect="1" noChangeArrowheads="1"/>
          </p:cNvSpPr>
          <p:nvPr/>
        </p:nvSpPr>
        <p:spPr bwMode="auto">
          <a:xfrm>
            <a:off x="155575" y="-884238"/>
            <a:ext cx="138112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9" name="Picture 24" descr="https://i1.wp.com/arz.fr/wp-content/uploads/2016/06/classement-baignades.png?fit=600%2C321"/>
          <p:cNvPicPr>
            <a:picLocks noChangeAspect="1" noChangeArrowheads="1"/>
          </p:cNvPicPr>
          <p:nvPr/>
        </p:nvPicPr>
        <p:blipFill rotWithShape="1">
          <a:blip r:embed="rId7">
            <a:extLst>
              <a:ext uri="{28A0092B-C50C-407E-A947-70E740481C1C}">
                <a14:useLocalDpi xmlns:a14="http://schemas.microsoft.com/office/drawing/2010/main" val="0"/>
              </a:ext>
            </a:extLst>
          </a:blip>
          <a:srcRect r="64709"/>
          <a:stretch/>
        </p:blipFill>
        <p:spPr bwMode="auto">
          <a:xfrm>
            <a:off x="415237" y="2512590"/>
            <a:ext cx="1071562" cy="16244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https://i1.wp.com/arz.fr/wp-content/uploads/2016/06/classement-baignades.png?fit=600%2C321"/>
          <p:cNvPicPr>
            <a:picLocks noChangeAspect="1" noChangeArrowheads="1"/>
          </p:cNvPicPr>
          <p:nvPr/>
        </p:nvPicPr>
        <p:blipFill rotWithShape="1">
          <a:blip r:embed="rId7">
            <a:extLst>
              <a:ext uri="{28A0092B-C50C-407E-A947-70E740481C1C}">
                <a14:useLocalDpi xmlns:a14="http://schemas.microsoft.com/office/drawing/2010/main" val="0"/>
              </a:ext>
            </a:extLst>
          </a:blip>
          <a:srcRect l="67626"/>
          <a:stretch/>
        </p:blipFill>
        <p:spPr bwMode="auto">
          <a:xfrm>
            <a:off x="11003790" y="1514663"/>
            <a:ext cx="982983" cy="162443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nneau poste de secou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6662" y="2409085"/>
            <a:ext cx="2857500"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862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612775" y="402632"/>
            <a:ext cx="10800000" cy="648000"/>
          </a:xfrm>
        </p:spPr>
        <p:txBody>
          <a:bodyPr>
            <a:noAutofit/>
          </a:bodyPr>
          <a:lstStyle/>
          <a:p>
            <a:r>
              <a:rPr lang="fr-FR" sz="2400" dirty="0" smtClean="0">
                <a:latin typeface="Cambria" panose="02040503050406030204" pitchFamily="18" charset="0"/>
                <a:ea typeface="Cambria" panose="02040503050406030204" pitchFamily="18" charset="0"/>
              </a:rPr>
              <a:t>Les pouvoirs des maire en matière de police des baignades</a:t>
            </a:r>
            <a:br>
              <a:rPr lang="fr-FR" sz="2400" dirty="0" smtClean="0">
                <a:latin typeface="Cambria" panose="02040503050406030204" pitchFamily="18" charset="0"/>
                <a:ea typeface="Cambria" panose="02040503050406030204" pitchFamily="18" charset="0"/>
              </a:rPr>
            </a:b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8</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pic>
        <p:nvPicPr>
          <p:cNvPr id="9"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86" t="21577" r="62302" b="22370"/>
          <a:stretch/>
        </p:blipFill>
        <p:spPr bwMode="auto">
          <a:xfrm rot="5400000">
            <a:off x="9436544" y="678438"/>
            <a:ext cx="1652460" cy="30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222918" y="1042793"/>
            <a:ext cx="7669798" cy="1600438"/>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Article L2213-23 du CGCT</a:t>
            </a:r>
            <a:r>
              <a:rPr lang="fr-FR" sz="2000" dirty="0">
                <a:latin typeface="Cambria" panose="02040503050406030204" pitchFamily="18" charset="0"/>
                <a:ea typeface="Cambria" panose="02040503050406030204" pitchFamily="18" charset="0"/>
              </a:rPr>
              <a:t> :  </a:t>
            </a:r>
          </a:p>
          <a:p>
            <a:r>
              <a:rPr lang="fr-FR" sz="2000" dirty="0">
                <a:latin typeface="Cambria" panose="02040503050406030204" pitchFamily="18" charset="0"/>
                <a:ea typeface="Cambria" panose="02040503050406030204" pitchFamily="18" charset="0"/>
              </a:rPr>
              <a:t>Le maire exerce la police des baignades et des activités nautiques pratiquées à partir du rivage avec des engins de plage et des engins non immatriculés</a:t>
            </a:r>
          </a:p>
          <a:p>
            <a:endParaRPr lang="fr-FR" dirty="0"/>
          </a:p>
        </p:txBody>
      </p:sp>
      <p:sp>
        <p:nvSpPr>
          <p:cNvPr id="3" name="AutoShape 2" descr="PANNEAU INTERDICTION BAIGNADE INTERDITE (D0006)"/>
          <p:cNvSpPr>
            <a:spLocks noChangeAspect="1" noChangeArrowheads="1"/>
          </p:cNvSpPr>
          <p:nvPr/>
        </p:nvSpPr>
        <p:spPr bwMode="auto">
          <a:xfrm>
            <a:off x="155575" y="-8763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PANNEAU INTERDICTION BAIGNADE INTERDITE (D0006)"/>
          <p:cNvSpPr>
            <a:spLocks noChangeAspect="1" noChangeArrowheads="1"/>
          </p:cNvSpPr>
          <p:nvPr/>
        </p:nvSpPr>
        <p:spPr bwMode="auto">
          <a:xfrm>
            <a:off x="307975" y="-7239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PANNEAU INTERDICTION BAIGNADE INTERDITE (D0006)"/>
          <p:cNvSpPr>
            <a:spLocks noChangeAspect="1" noChangeArrowheads="1"/>
          </p:cNvSpPr>
          <p:nvPr/>
        </p:nvSpPr>
        <p:spPr bwMode="auto">
          <a:xfrm>
            <a:off x="460375" y="-5715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8" descr="PANNEAU INTERDICTION BAIGNADE INTERDITE (D0006)"/>
          <p:cNvSpPr>
            <a:spLocks noChangeAspect="1" noChangeArrowheads="1"/>
          </p:cNvSpPr>
          <p:nvPr/>
        </p:nvSpPr>
        <p:spPr bwMode="auto">
          <a:xfrm>
            <a:off x="612775" y="-4191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8" name="Picture 14" descr="Signalisation de la baignade et de la plage - Le nageur sauvete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5159237"/>
            <a:ext cx="2274329" cy="92291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6" descr="AIDE MEMOIRE BAIGNADE décembre 20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18" descr="AIDE MEMOIRE BAIGNADE décembre 201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28" descr="Panneau poste de secours. Vecteur Stock | Adobe Stock"/>
          <p:cNvSpPr>
            <a:spLocks noChangeAspect="1" noChangeArrowheads="1"/>
          </p:cNvSpPr>
          <p:nvPr/>
        </p:nvSpPr>
        <p:spPr bwMode="auto">
          <a:xfrm>
            <a:off x="155575" y="-884238"/>
            <a:ext cx="138112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 name="Picture 24" descr="https://i1.wp.com/arz.fr/wp-content/uploads/2016/06/classement-baignades.png?fit=600%2C321"/>
          <p:cNvPicPr>
            <a:picLocks noChangeAspect="1" noChangeArrowheads="1"/>
          </p:cNvPicPr>
          <p:nvPr/>
        </p:nvPicPr>
        <p:blipFill rotWithShape="1">
          <a:blip r:embed="rId4">
            <a:extLst>
              <a:ext uri="{28A0092B-C50C-407E-A947-70E740481C1C}">
                <a14:useLocalDpi xmlns:a14="http://schemas.microsoft.com/office/drawing/2010/main" val="0"/>
              </a:ext>
            </a:extLst>
          </a:blip>
          <a:srcRect l="67626"/>
          <a:stretch/>
        </p:blipFill>
        <p:spPr bwMode="auto">
          <a:xfrm>
            <a:off x="1959607" y="3042030"/>
            <a:ext cx="982983" cy="162443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nneau poste de secou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9104" y="3455415"/>
            <a:ext cx="2857500" cy="571501"/>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307975" y="2465138"/>
            <a:ext cx="5734997" cy="984885"/>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les types de baignades</a:t>
            </a:r>
            <a:r>
              <a:rPr lang="fr-FR" sz="2000" dirty="0" smtClean="0">
                <a:latin typeface="Cambria" panose="02040503050406030204" pitchFamily="18" charset="0"/>
                <a:ea typeface="Cambria" panose="02040503050406030204" pitchFamily="18" charset="0"/>
              </a:rPr>
              <a:t>:  </a:t>
            </a:r>
            <a:endParaRPr lang="fr-FR" sz="2000" dirty="0">
              <a:latin typeface="Cambria" panose="02040503050406030204" pitchFamily="18" charset="0"/>
              <a:ea typeface="Cambria" panose="02040503050406030204" pitchFamily="18" charset="0"/>
            </a:endParaRPr>
          </a:p>
          <a:p>
            <a:r>
              <a:rPr lang="fr-FR" sz="2000" dirty="0" smtClean="0">
                <a:latin typeface="Cambria" panose="02040503050406030204" pitchFamily="18" charset="0"/>
                <a:ea typeface="Cambria" panose="02040503050406030204" pitchFamily="18" charset="0"/>
              </a:rPr>
              <a:t>Libre, aménagées ou interdite</a:t>
            </a:r>
            <a:endParaRPr lang="fr-FR" sz="2000" dirty="0">
              <a:latin typeface="Cambria" panose="02040503050406030204" pitchFamily="18" charset="0"/>
              <a:ea typeface="Cambria" panose="02040503050406030204" pitchFamily="18" charset="0"/>
            </a:endParaRPr>
          </a:p>
          <a:p>
            <a:endParaRPr lang="fr-FR" dirty="0"/>
          </a:p>
        </p:txBody>
      </p:sp>
      <p:sp>
        <p:nvSpPr>
          <p:cNvPr id="32" name="ZoneTexte 31"/>
          <p:cNvSpPr txBox="1"/>
          <p:nvPr/>
        </p:nvSpPr>
        <p:spPr>
          <a:xfrm>
            <a:off x="3504130" y="3022363"/>
            <a:ext cx="7669798" cy="984885"/>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a:latin typeface="Cambria" panose="02040503050406030204" pitchFamily="18" charset="0"/>
                <a:ea typeface="Cambria" panose="02040503050406030204" pitchFamily="18" charset="0"/>
              </a:rPr>
              <a:t> </a:t>
            </a:r>
            <a:r>
              <a:rPr lang="fr-FR" sz="2000" b="1" dirty="0" smtClean="0">
                <a:latin typeface="Cambria" panose="02040503050406030204" pitchFamily="18" charset="0"/>
                <a:ea typeface="Cambria" panose="02040503050406030204" pitchFamily="18" charset="0"/>
              </a:rPr>
              <a:t>les types de baignades</a:t>
            </a:r>
            <a:r>
              <a:rPr lang="fr-FR" sz="2000" dirty="0" smtClean="0">
                <a:latin typeface="Cambria" panose="02040503050406030204" pitchFamily="18" charset="0"/>
                <a:ea typeface="Cambria" panose="02040503050406030204" pitchFamily="18" charset="0"/>
              </a:rPr>
              <a:t>:  </a:t>
            </a:r>
            <a:endParaRPr lang="fr-FR" sz="2000" dirty="0">
              <a:latin typeface="Cambria" panose="02040503050406030204" pitchFamily="18" charset="0"/>
              <a:ea typeface="Cambria" panose="02040503050406030204" pitchFamily="18" charset="0"/>
            </a:endParaRPr>
          </a:p>
          <a:p>
            <a:r>
              <a:rPr lang="fr-FR" sz="2000" dirty="0" smtClean="0">
                <a:latin typeface="Cambria" panose="02040503050406030204" pitchFamily="18" charset="0"/>
                <a:ea typeface="Cambria" panose="02040503050406030204" pitchFamily="18" charset="0"/>
              </a:rPr>
              <a:t>Libre, aménagées ou interdite</a:t>
            </a:r>
            <a:endParaRPr lang="fr-FR" sz="2000" dirty="0">
              <a:latin typeface="Cambria" panose="02040503050406030204" pitchFamily="18" charset="0"/>
              <a:ea typeface="Cambria" panose="02040503050406030204" pitchFamily="18" charset="0"/>
            </a:endParaRPr>
          </a:p>
          <a:p>
            <a:endParaRPr lang="fr-FR" dirty="0"/>
          </a:p>
        </p:txBody>
      </p:sp>
      <p:sp>
        <p:nvSpPr>
          <p:cNvPr id="33" name="ZoneTexte 32"/>
          <p:cNvSpPr txBox="1"/>
          <p:nvPr/>
        </p:nvSpPr>
        <p:spPr>
          <a:xfrm>
            <a:off x="3443004" y="3854249"/>
            <a:ext cx="7669798" cy="1292662"/>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smtClean="0">
                <a:latin typeface="Cambria" panose="02040503050406030204" pitchFamily="18" charset="0"/>
                <a:ea typeface="Cambria" panose="02040503050406030204" pitchFamily="18" charset="0"/>
              </a:rPr>
              <a:t>Surveillance des baignades </a:t>
            </a:r>
            <a:endParaRPr lang="fr-FR" sz="2000" dirty="0">
              <a:latin typeface="Cambria" panose="02040503050406030204" pitchFamily="18" charset="0"/>
              <a:ea typeface="Cambria" panose="02040503050406030204" pitchFamily="18" charset="0"/>
            </a:endParaRPr>
          </a:p>
          <a:p>
            <a:r>
              <a:rPr lang="fr-FR" sz="2000" dirty="0" smtClean="0">
                <a:latin typeface="Cambria" panose="02040503050406030204" pitchFamily="18" charset="0"/>
                <a:ea typeface="Cambria" panose="02040503050406030204" pitchFamily="18" charset="0"/>
              </a:rPr>
              <a:t>Dès qu’une baignade est aménagée. Il faut recourir à du personnel compétent</a:t>
            </a:r>
            <a:endParaRPr lang="fr-FR" sz="2000" dirty="0">
              <a:latin typeface="Cambria" panose="02040503050406030204" pitchFamily="18" charset="0"/>
              <a:ea typeface="Cambria" panose="02040503050406030204" pitchFamily="18" charset="0"/>
            </a:endParaRPr>
          </a:p>
          <a:p>
            <a:endParaRPr lang="fr-FR" dirty="0"/>
          </a:p>
        </p:txBody>
      </p:sp>
      <p:sp>
        <p:nvSpPr>
          <p:cNvPr id="34" name="ZoneTexte 33"/>
          <p:cNvSpPr txBox="1"/>
          <p:nvPr/>
        </p:nvSpPr>
        <p:spPr>
          <a:xfrm>
            <a:off x="3504130" y="5020530"/>
            <a:ext cx="7669798" cy="1261884"/>
          </a:xfrm>
          <a:prstGeom prst="rect">
            <a:avLst/>
          </a:prstGeom>
          <a:noFill/>
        </p:spPr>
        <p:txBody>
          <a:bodyPr wrap="square" rtlCol="0">
            <a:spAutoFit/>
          </a:bodyPr>
          <a:lstStyle/>
          <a:p>
            <a:pPr marL="285750" indent="-285750">
              <a:buFont typeface="Wingdings" panose="05000000000000000000" pitchFamily="2" charset="2"/>
              <a:buChar char="q"/>
            </a:pPr>
            <a:r>
              <a:rPr lang="fr-FR" sz="2000" b="1" dirty="0" smtClean="0">
                <a:latin typeface="Cambria" panose="02040503050406030204" pitchFamily="18" charset="0"/>
                <a:ea typeface="Cambria" panose="02040503050406030204" pitchFamily="18" charset="0"/>
              </a:rPr>
              <a:t>Responsabilité du Maire</a:t>
            </a:r>
            <a:endParaRPr lang="fr-FR" sz="2000" dirty="0">
              <a:latin typeface="Cambria" panose="02040503050406030204" pitchFamily="18" charset="0"/>
              <a:ea typeface="Cambria" panose="02040503050406030204" pitchFamily="18" charset="0"/>
            </a:endParaRPr>
          </a:p>
          <a:p>
            <a:r>
              <a:rPr lang="fr-FR" sz="2000" dirty="0" smtClean="0">
                <a:latin typeface="Cambria" panose="02040503050406030204" pitchFamily="18" charset="0"/>
                <a:ea typeface="Cambria" panose="02040503050406030204" pitchFamily="18" charset="0"/>
              </a:rPr>
              <a:t>L’affichage est primordiale pour tout type de baignade</a:t>
            </a:r>
            <a:r>
              <a:rPr lang="fr-FR" dirty="0" smtClean="0"/>
              <a:t>.</a:t>
            </a:r>
          </a:p>
          <a:p>
            <a:endParaRPr lang="fr-FR" dirty="0"/>
          </a:p>
          <a:p>
            <a:endParaRPr lang="fr-FR" dirty="0"/>
          </a:p>
        </p:txBody>
      </p:sp>
    </p:spTree>
    <p:extLst>
      <p:ext uri="{BB962C8B-B14F-4D97-AF65-F5344CB8AC3E}">
        <p14:creationId xmlns:p14="http://schemas.microsoft.com/office/powerpoint/2010/main" val="177734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4375" t="24608" r="12604" b="31482"/>
          <a:stretch/>
        </p:blipFill>
        <p:spPr bwMode="auto">
          <a:xfrm>
            <a:off x="4273550" y="673388"/>
            <a:ext cx="1403350" cy="1505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62083" t="45477" r="15729" b="35104"/>
          <a:stretch/>
        </p:blipFill>
        <p:spPr bwMode="auto">
          <a:xfrm>
            <a:off x="10330888" y="1426233"/>
            <a:ext cx="1861112" cy="91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re 4">
            <a:extLst>
              <a:ext uri="{FF2B5EF4-FFF2-40B4-BE49-F238E27FC236}">
                <a16:creationId xmlns="" xmlns:a16="http://schemas.microsoft.com/office/drawing/2014/main" id="{B14DB927-DE7D-4E19-BF9C-011DC8DF75CB}"/>
              </a:ext>
            </a:extLst>
          </p:cNvPr>
          <p:cNvSpPr>
            <a:spLocks noGrp="1"/>
          </p:cNvSpPr>
          <p:nvPr>
            <p:ph type="title"/>
          </p:nvPr>
        </p:nvSpPr>
        <p:spPr>
          <a:xfrm>
            <a:off x="155575" y="360618"/>
            <a:ext cx="11461500" cy="648000"/>
          </a:xfrm>
        </p:spPr>
        <p:txBody>
          <a:bodyPr>
            <a:noAutofit/>
          </a:bodyPr>
          <a:lstStyle/>
          <a:p>
            <a:r>
              <a:rPr lang="fr-FR" sz="2400" dirty="0" smtClean="0">
                <a:latin typeface="Cambria" panose="02040503050406030204" pitchFamily="18" charset="0"/>
                <a:ea typeface="Cambria" panose="02040503050406030204" pitchFamily="18" charset="0"/>
              </a:rPr>
              <a:t>Le cas concret 2 :  le règlement des cimetière prévoit des interdictions</a:t>
            </a:r>
            <a:endParaRPr lang="fr-FR" sz="2400" dirty="0">
              <a:latin typeface="Cambria" panose="02040503050406030204" pitchFamily="18" charset="0"/>
              <a:ea typeface="Cambria" panose="02040503050406030204" pitchFamily="18" charset="0"/>
            </a:endParaRPr>
          </a:p>
        </p:txBody>
      </p:sp>
      <p:sp>
        <p:nvSpPr>
          <p:cNvPr id="20" name="Espace réservé du numéro de diapositive 5">
            <a:extLst>
              <a:ext uri="{FF2B5EF4-FFF2-40B4-BE49-F238E27FC236}">
                <a16:creationId xmlns="" xmlns:a16="http://schemas.microsoft.com/office/drawing/2014/main" id="{2A1B493F-9EAA-4161-9132-F480E263F13A}"/>
              </a:ext>
            </a:extLst>
          </p:cNvPr>
          <p:cNvSpPr>
            <a:spLocks noGrp="1"/>
          </p:cNvSpPr>
          <p:nvPr>
            <p:ph type="sldNum" sz="quarter" idx="4"/>
          </p:nvPr>
        </p:nvSpPr>
        <p:spPr>
          <a:xfrm>
            <a:off x="10973486" y="6785790"/>
            <a:ext cx="429596"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z="1200" smtClean="0">
                <a:latin typeface="Montserrat" pitchFamily="50" charset="0"/>
              </a:rPr>
              <a:pPr/>
              <a:t>9</a:t>
            </a:fld>
            <a:endParaRPr lang="fr-FR" sz="1200" dirty="0">
              <a:latin typeface="Montserrat" pitchFamily="50" charset="0"/>
            </a:endParaRPr>
          </a:p>
        </p:txBody>
      </p:sp>
      <p:sp>
        <p:nvSpPr>
          <p:cNvPr id="17" name="Espace réservé du pied de page 4">
            <a:extLst>
              <a:ext uri="{FF2B5EF4-FFF2-40B4-BE49-F238E27FC236}">
                <a16:creationId xmlns="" xmlns:a16="http://schemas.microsoft.com/office/drawing/2014/main" id="{16B74129-F7BE-4703-924F-ACEA71B2544C}"/>
              </a:ext>
            </a:extLst>
          </p:cNvPr>
          <p:cNvSpPr>
            <a:spLocks noGrp="1"/>
          </p:cNvSpPr>
          <p:nvPr>
            <p:ph type="ftr" sz="quarter" idx="3"/>
          </p:nvPr>
        </p:nvSpPr>
        <p:spPr>
          <a:xfrm>
            <a:off x="6096000" y="6381328"/>
            <a:ext cx="5752197"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z="1200" smtClean="0">
                <a:latin typeface="Montserrat" pitchFamily="50" charset="0"/>
              </a:rPr>
              <a:t>EMS - Juillet 2022</a:t>
            </a:r>
            <a:endParaRPr lang="fr-FR" sz="1200" dirty="0">
              <a:latin typeface="Montserrat" pitchFamily="50" charset="0"/>
            </a:endParaRPr>
          </a:p>
        </p:txBody>
      </p:sp>
      <p:sp>
        <p:nvSpPr>
          <p:cNvPr id="3" name="AutoShape 2" descr="PANNEAU INTERDICTION BAIGNADE INTERDITE (D0006)"/>
          <p:cNvSpPr>
            <a:spLocks noChangeAspect="1" noChangeArrowheads="1"/>
          </p:cNvSpPr>
          <p:nvPr/>
        </p:nvSpPr>
        <p:spPr bwMode="auto">
          <a:xfrm>
            <a:off x="155575" y="-8763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4" descr="PANNEAU INTERDICTION BAIGNADE INTERDITE (D0006)"/>
          <p:cNvSpPr>
            <a:spLocks noChangeAspect="1" noChangeArrowheads="1"/>
          </p:cNvSpPr>
          <p:nvPr/>
        </p:nvSpPr>
        <p:spPr bwMode="auto">
          <a:xfrm>
            <a:off x="307975" y="-7239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6" descr="PANNEAU INTERDICTION BAIGNADE INTERDITE (D0006)"/>
          <p:cNvSpPr>
            <a:spLocks noChangeAspect="1" noChangeArrowheads="1"/>
          </p:cNvSpPr>
          <p:nvPr/>
        </p:nvSpPr>
        <p:spPr bwMode="auto">
          <a:xfrm>
            <a:off x="460375" y="-5715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0" name="AutoShape 8" descr="PANNEAU INTERDICTION BAIGNADE INTERDITE (D0006)"/>
          <p:cNvSpPr>
            <a:spLocks noChangeAspect="1" noChangeArrowheads="1"/>
          </p:cNvSpPr>
          <p:nvPr/>
        </p:nvSpPr>
        <p:spPr bwMode="auto">
          <a:xfrm>
            <a:off x="612775" y="-419100"/>
            <a:ext cx="1838325" cy="1838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1" name="AutoShape 16" descr="AIDE MEMOIRE BAIGNADE décembre 20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18" descr="AIDE MEMOIRE BAIGNADE décembre 201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9" name="AutoShape 28" descr="Panneau poste de secours. Vecteur Stock | Adobe Stock"/>
          <p:cNvSpPr>
            <a:spLocks noChangeAspect="1" noChangeArrowheads="1"/>
          </p:cNvSpPr>
          <p:nvPr/>
        </p:nvSpPr>
        <p:spPr bwMode="auto">
          <a:xfrm>
            <a:off x="155575" y="-884238"/>
            <a:ext cx="1381125"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Rectangle 12"/>
          <p:cNvSpPr/>
          <p:nvPr/>
        </p:nvSpPr>
        <p:spPr>
          <a:xfrm>
            <a:off x="307975" y="1114425"/>
            <a:ext cx="9521825" cy="2185214"/>
          </a:xfrm>
          <a:prstGeom prst="rect">
            <a:avLst/>
          </a:prstGeom>
        </p:spPr>
        <p:txBody>
          <a:bodyPr wrap="square">
            <a:spAutoFit/>
          </a:bodyPr>
          <a:lstStyle/>
          <a:p>
            <a:pPr marL="285750" indent="-285750">
              <a:buFont typeface="Wingdings" panose="05000000000000000000" pitchFamily="2" charset="2"/>
              <a:buChar char="q"/>
            </a:pPr>
            <a:r>
              <a:rPr lang="fr-FR" sz="2000" b="1" dirty="0" smtClean="0">
                <a:solidFill>
                  <a:srgbClr val="C00000"/>
                </a:solidFill>
                <a:latin typeface="Cambria" panose="02040503050406030204" pitchFamily="18" charset="0"/>
                <a:ea typeface="Cambria" panose="02040503050406030204" pitchFamily="18" charset="0"/>
              </a:rPr>
              <a:t>La réglementation des accès</a:t>
            </a:r>
          </a:p>
          <a:p>
            <a:r>
              <a:rPr lang="fr-FR" sz="2000" b="1" dirty="0" smtClean="0">
                <a:latin typeface="Cambria" panose="02040503050406030204" pitchFamily="18" charset="0"/>
                <a:ea typeface="Cambria" panose="02040503050406030204" pitchFamily="18" charset="0"/>
              </a:rPr>
              <a:t>À certaines heures</a:t>
            </a:r>
          </a:p>
          <a:p>
            <a:r>
              <a:rPr lang="fr-FR" sz="2000" b="1" dirty="0" smtClean="0">
                <a:latin typeface="Cambria" panose="02040503050406030204" pitchFamily="18" charset="0"/>
                <a:ea typeface="Cambria" panose="02040503050406030204" pitchFamily="18" charset="0"/>
              </a:rPr>
              <a:t>A certains véhicules</a:t>
            </a:r>
          </a:p>
          <a:p>
            <a:r>
              <a:rPr lang="fr-FR" sz="2000" b="1" dirty="0" smtClean="0">
                <a:latin typeface="Cambria" panose="02040503050406030204" pitchFamily="18" charset="0"/>
                <a:ea typeface="Cambria" panose="02040503050406030204" pitchFamily="18" charset="0"/>
              </a:rPr>
              <a:t>A certaines personnes</a:t>
            </a:r>
          </a:p>
          <a:p>
            <a:r>
              <a:rPr lang="fr-FR" sz="2000" b="1" dirty="0" smtClean="0">
                <a:latin typeface="Cambria" panose="02040503050406030204" pitchFamily="18" charset="0"/>
                <a:ea typeface="Cambria" panose="02040503050406030204" pitchFamily="18" charset="0"/>
              </a:rPr>
              <a:t>Interdictions de certains comportements</a:t>
            </a:r>
          </a:p>
          <a:p>
            <a:endParaRPr lang="fr-FR" dirty="0"/>
          </a:p>
          <a:p>
            <a:pPr marL="742950" lvl="1" indent="-285750">
              <a:buFont typeface="Arial" panose="020B0604020202020204" pitchFamily="34" charset="0"/>
              <a:buChar char="•"/>
            </a:pPr>
            <a:endParaRPr lang="fr-FR" dirty="0"/>
          </a:p>
        </p:txBody>
      </p:sp>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959" t="26666" r="14062" b="35741"/>
          <a:stretch/>
        </p:blipFill>
        <p:spPr bwMode="auto">
          <a:xfrm>
            <a:off x="500853" y="3169102"/>
            <a:ext cx="878684" cy="1094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646" t="35046" r="9896" b="12777"/>
          <a:stretch/>
        </p:blipFill>
        <p:spPr bwMode="auto">
          <a:xfrm>
            <a:off x="3155256" y="4222337"/>
            <a:ext cx="1913631" cy="1785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057900" y="1138882"/>
            <a:ext cx="4394200" cy="707886"/>
          </a:xfrm>
          <a:prstGeom prst="rect">
            <a:avLst/>
          </a:prstGeom>
        </p:spPr>
        <p:txBody>
          <a:bodyPr wrap="square">
            <a:spAutoFit/>
          </a:bodyPr>
          <a:lstStyle/>
          <a:p>
            <a:pPr marL="285750" indent="-285750">
              <a:buFont typeface="Wingdings" panose="05000000000000000000" pitchFamily="2" charset="2"/>
              <a:buChar char="q"/>
            </a:pPr>
            <a:r>
              <a:rPr lang="fr-FR" sz="2000" b="1" dirty="0" smtClean="0">
                <a:solidFill>
                  <a:srgbClr val="C00000"/>
                </a:solidFill>
                <a:latin typeface="Cambria" panose="02040503050406030204" pitchFamily="18" charset="0"/>
                <a:ea typeface="Cambria" panose="02040503050406030204" pitchFamily="18" charset="0"/>
              </a:rPr>
              <a:t>la </a:t>
            </a:r>
            <a:r>
              <a:rPr lang="fr-FR" sz="2000" b="1" dirty="0">
                <a:solidFill>
                  <a:srgbClr val="C00000"/>
                </a:solidFill>
                <a:latin typeface="Cambria" panose="02040503050406030204" pitchFamily="18" charset="0"/>
                <a:ea typeface="Cambria" panose="02040503050406030204" pitchFamily="18" charset="0"/>
              </a:rPr>
              <a:t>sanctions de l’irrespect du règlement du cimetière</a:t>
            </a:r>
          </a:p>
        </p:txBody>
      </p:sp>
      <p:sp>
        <p:nvSpPr>
          <p:cNvPr id="21" name="Rectangle 20"/>
          <p:cNvSpPr/>
          <p:nvPr/>
        </p:nvSpPr>
        <p:spPr>
          <a:xfrm>
            <a:off x="2465027" y="3205374"/>
            <a:ext cx="3211873" cy="707886"/>
          </a:xfrm>
          <a:prstGeom prst="rect">
            <a:avLst/>
          </a:prstGeom>
        </p:spPr>
        <p:txBody>
          <a:bodyPr wrap="square">
            <a:spAutoFit/>
          </a:bodyPr>
          <a:lstStyle/>
          <a:p>
            <a:pPr marL="285750" lvl="0" indent="-285750">
              <a:buFont typeface="Wingdings" panose="05000000000000000000" pitchFamily="2" charset="2"/>
              <a:buChar char="q"/>
            </a:pPr>
            <a:r>
              <a:rPr lang="fr-FR" sz="2000" b="1" dirty="0">
                <a:solidFill>
                  <a:srgbClr val="C00000"/>
                </a:solidFill>
                <a:latin typeface="Cambria" panose="02040503050406030204" pitchFamily="18" charset="0"/>
                <a:ea typeface="Cambria" panose="02040503050406030204" pitchFamily="18" charset="0"/>
              </a:rPr>
              <a:t>L’obligation d’entretien des édifices funéraires </a:t>
            </a:r>
          </a:p>
        </p:txBody>
      </p:sp>
      <p:pic>
        <p:nvPicPr>
          <p:cNvPr id="2052"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3542" t="25185" r="11563" b="33148"/>
          <a:stretch/>
        </p:blipFill>
        <p:spPr bwMode="auto">
          <a:xfrm>
            <a:off x="460375" y="4395563"/>
            <a:ext cx="1662670" cy="156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057901" y="3362316"/>
            <a:ext cx="5872080" cy="2862322"/>
          </a:xfrm>
          <a:prstGeom prst="rect">
            <a:avLst/>
          </a:prstGeom>
        </p:spPr>
        <p:txBody>
          <a:bodyPr wrap="square">
            <a:spAutoFit/>
          </a:bodyPr>
          <a:lstStyle/>
          <a:p>
            <a:pPr algn="just"/>
            <a:r>
              <a:rPr lang="fr-FR" sz="2000" b="1" dirty="0">
                <a:solidFill>
                  <a:srgbClr val="C00000"/>
                </a:solidFill>
                <a:latin typeface="Cambria" panose="02040503050406030204" pitchFamily="18" charset="0"/>
                <a:ea typeface="Cambria" panose="02040503050406030204" pitchFamily="18" charset="0"/>
              </a:rPr>
              <a:t>Droit à une </a:t>
            </a:r>
            <a:r>
              <a:rPr lang="fr-FR" sz="2000" b="1" dirty="0" smtClean="0">
                <a:solidFill>
                  <a:srgbClr val="C00000"/>
                </a:solidFill>
                <a:latin typeface="Cambria" panose="02040503050406030204" pitchFamily="18" charset="0"/>
                <a:ea typeface="Cambria" panose="02040503050406030204" pitchFamily="18" charset="0"/>
              </a:rPr>
              <a:t>sépulture L 2223-3</a:t>
            </a:r>
            <a:r>
              <a:rPr lang="fr-FR" sz="2000" dirty="0" smtClean="0">
                <a:solidFill>
                  <a:srgbClr val="C00000"/>
                </a:solidFill>
                <a:latin typeface="Cambria" panose="02040503050406030204" pitchFamily="18" charset="0"/>
                <a:ea typeface="Cambria" panose="02040503050406030204" pitchFamily="18" charset="0"/>
                <a:hlinkClick r:id="rId7"/>
              </a:rPr>
              <a:t> </a:t>
            </a:r>
            <a:r>
              <a:rPr lang="fr-FR" sz="2000" dirty="0">
                <a:solidFill>
                  <a:srgbClr val="C00000"/>
                </a:solidFill>
                <a:latin typeface="Cambria" panose="02040503050406030204" pitchFamily="18" charset="0"/>
                <a:ea typeface="Cambria" panose="02040503050406030204" pitchFamily="18" charset="0"/>
              </a:rPr>
              <a:t>du CGCT</a:t>
            </a:r>
            <a:r>
              <a:rPr lang="fr-FR" sz="2000" dirty="0">
                <a:latin typeface="Cambria" panose="02040503050406030204" pitchFamily="18" charset="0"/>
                <a:ea typeface="Cambria" panose="02040503050406030204" pitchFamily="18" charset="0"/>
              </a:rPr>
              <a:t>, </a:t>
            </a:r>
          </a:p>
          <a:p>
            <a:pPr algn="just"/>
            <a:r>
              <a:rPr lang="fr-FR" sz="2000" dirty="0" smtClean="0">
                <a:latin typeface="Cambria" panose="02040503050406030204" pitchFamily="18" charset="0"/>
                <a:ea typeface="Cambria" panose="02040503050406030204" pitchFamily="18" charset="0"/>
              </a:rPr>
              <a:t>-    </a:t>
            </a:r>
            <a:r>
              <a:rPr lang="fr-FR" sz="2000" dirty="0">
                <a:latin typeface="Cambria" panose="02040503050406030204" pitchFamily="18" charset="0"/>
                <a:ea typeface="Cambria" panose="02040503050406030204" pitchFamily="18" charset="0"/>
              </a:rPr>
              <a:t>personnes décédées sur </a:t>
            </a:r>
            <a:r>
              <a:rPr lang="fr-FR" sz="2000" dirty="0" smtClean="0">
                <a:latin typeface="Cambria" panose="02040503050406030204" pitchFamily="18" charset="0"/>
                <a:ea typeface="Cambria" panose="02040503050406030204" pitchFamily="18" charset="0"/>
              </a:rPr>
              <a:t>le territoire de la commune</a:t>
            </a:r>
          </a:p>
          <a:p>
            <a:pPr marL="285750" indent="-285750" algn="just">
              <a:buFontTx/>
              <a:buChar char="-"/>
            </a:pPr>
            <a:r>
              <a:rPr lang="fr-FR" sz="2000" dirty="0" smtClean="0">
                <a:latin typeface="Cambria" panose="02040503050406030204" pitchFamily="18" charset="0"/>
                <a:ea typeface="Cambria" panose="02040503050406030204" pitchFamily="18" charset="0"/>
              </a:rPr>
              <a:t>celles domiciliées </a:t>
            </a:r>
            <a:r>
              <a:rPr lang="fr-FR" sz="2000" dirty="0">
                <a:latin typeface="Cambria" panose="02040503050406030204" pitchFamily="18" charset="0"/>
                <a:ea typeface="Cambria" panose="02040503050406030204" pitchFamily="18" charset="0"/>
              </a:rPr>
              <a:t>sur son </a:t>
            </a:r>
            <a:r>
              <a:rPr lang="fr-FR" sz="2000" dirty="0" smtClean="0">
                <a:latin typeface="Cambria" panose="02040503050406030204" pitchFamily="18" charset="0"/>
                <a:ea typeface="Cambria" panose="02040503050406030204" pitchFamily="18" charset="0"/>
              </a:rPr>
              <a:t>territoire</a:t>
            </a:r>
          </a:p>
          <a:p>
            <a:pPr marL="285750" indent="-285750" algn="just">
              <a:buFontTx/>
              <a:buChar char="-"/>
            </a:pPr>
            <a:r>
              <a:rPr lang="fr-FR" sz="2000" dirty="0" smtClean="0">
                <a:latin typeface="Cambria" panose="02040503050406030204" pitchFamily="18" charset="0"/>
                <a:ea typeface="Cambria" panose="02040503050406030204" pitchFamily="18" charset="0"/>
              </a:rPr>
              <a:t>celles </a:t>
            </a:r>
            <a:r>
              <a:rPr lang="fr-FR" sz="2000" dirty="0">
                <a:latin typeface="Cambria" panose="02040503050406030204" pitchFamily="18" charset="0"/>
                <a:ea typeface="Cambria" panose="02040503050406030204" pitchFamily="18" charset="0"/>
              </a:rPr>
              <a:t>qui ont une sépulture de famille sur le territoire de cette </a:t>
            </a:r>
            <a:r>
              <a:rPr lang="fr-FR" sz="2000" dirty="0" smtClean="0">
                <a:latin typeface="Cambria" panose="02040503050406030204" pitchFamily="18" charset="0"/>
                <a:ea typeface="Cambria" panose="02040503050406030204" pitchFamily="18" charset="0"/>
              </a:rPr>
              <a:t>commune</a:t>
            </a:r>
          </a:p>
          <a:p>
            <a:pPr marL="285750" indent="-285750" algn="just">
              <a:buFontTx/>
              <a:buChar char="-"/>
            </a:pPr>
            <a:r>
              <a:rPr lang="fr-FR" sz="2000" dirty="0" smtClean="0">
                <a:latin typeface="Cambria" panose="02040503050406030204" pitchFamily="18" charset="0"/>
                <a:ea typeface="Cambria" panose="02040503050406030204" pitchFamily="18" charset="0"/>
              </a:rPr>
              <a:t>Français </a:t>
            </a:r>
            <a:r>
              <a:rPr lang="fr-FR" sz="2000" dirty="0">
                <a:latin typeface="Cambria" panose="02040503050406030204" pitchFamily="18" charset="0"/>
                <a:ea typeface="Cambria" panose="02040503050406030204" pitchFamily="18" charset="0"/>
              </a:rPr>
              <a:t>établis hors de France n’ayant pas une sépulture de famille dans la commune et qui sont inscrits sur la liste électorale de celle-ci.</a:t>
            </a:r>
            <a:endParaRPr lang="fr-FR" sz="3200" dirty="0">
              <a:latin typeface="Cambria" panose="02040503050406030204" pitchFamily="18" charset="0"/>
              <a:ea typeface="Cambria" panose="02040503050406030204" pitchFamily="18" charset="0"/>
            </a:endParaRPr>
          </a:p>
        </p:txBody>
      </p:sp>
      <p:pic>
        <p:nvPicPr>
          <p:cNvPr id="1026"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1354" t="26031" r="4896" b="43067"/>
          <a:stretch/>
        </p:blipFill>
        <p:spPr bwMode="auto">
          <a:xfrm>
            <a:off x="6819899" y="1975677"/>
            <a:ext cx="2387600" cy="1229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347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IS_PPT_MASQUE_2019_MONTSERRAT_BLEU_LIGHT">
  <a:themeElements>
    <a:clrScheme name="Ville de Paris - PowerPoint">
      <a:dk1>
        <a:srgbClr val="071F32"/>
      </a:dk1>
      <a:lt1>
        <a:sysClr val="window" lastClr="FFFFFF"/>
      </a:lt1>
      <a:dk2>
        <a:srgbClr val="071F32"/>
      </a:dk2>
      <a:lt2>
        <a:srgbClr val="F0F0F0"/>
      </a:lt2>
      <a:accent1>
        <a:srgbClr val="25DCCC"/>
      </a:accent1>
      <a:accent2>
        <a:srgbClr val="FFCD00"/>
      </a:accent2>
      <a:accent3>
        <a:srgbClr val="FB394A"/>
      </a:accent3>
      <a:accent4>
        <a:srgbClr val="3ECD2E"/>
      </a:accent4>
      <a:accent5>
        <a:srgbClr val="FF3300"/>
      </a:accent5>
      <a:accent6>
        <a:srgbClr val="354BCF"/>
      </a:accent6>
      <a:hlink>
        <a:srgbClr val="31EEF3"/>
      </a:hlink>
      <a:folHlink>
        <a:srgbClr val="F0F0F0"/>
      </a:folHlink>
    </a:clrScheme>
    <a:fontScheme name="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Présentation1" id="{24935C6C-5BE7-3642-9754-D247BE079794}" vid="{5A13ADF8-95AD-E045-81CB-6C711A319CEA}"/>
    </a:ext>
  </a:extLst>
</a:theme>
</file>

<file path=ppt/theme/theme2.xml><?xml version="1.0" encoding="utf-8"?>
<a:theme xmlns:a="http://schemas.openxmlformats.org/drawingml/2006/main" name="Ville de Paris - Partie 1">
  <a:themeElements>
    <a:clrScheme name="Ville de Paris - PowerPoint">
      <a:dk1>
        <a:srgbClr val="071F32"/>
      </a:dk1>
      <a:lt1>
        <a:sysClr val="window" lastClr="FFFFFF"/>
      </a:lt1>
      <a:dk2>
        <a:srgbClr val="071F32"/>
      </a:dk2>
      <a:lt2>
        <a:srgbClr val="F0F0F0"/>
      </a:lt2>
      <a:accent1>
        <a:srgbClr val="25DCCC"/>
      </a:accent1>
      <a:accent2>
        <a:srgbClr val="FFCD00"/>
      </a:accent2>
      <a:accent3>
        <a:srgbClr val="FB394A"/>
      </a:accent3>
      <a:accent4>
        <a:srgbClr val="3ECD2E"/>
      </a:accent4>
      <a:accent5>
        <a:srgbClr val="FF3300"/>
      </a:accent5>
      <a:accent6>
        <a:srgbClr val="354BCF"/>
      </a:accent6>
      <a:hlink>
        <a:srgbClr val="31EEF3"/>
      </a:hlink>
      <a:folHlink>
        <a:srgbClr val="F0F0F0"/>
      </a:folHlink>
    </a:clrScheme>
    <a:fontScheme name="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Présentation1" id="{24935C6C-5BE7-3642-9754-D247BE079794}" vid="{41C100BE-0D3E-7E4D-861C-537861C41808}"/>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PARIS_PPT_MASQUE_2019_MONTSERRAT_BLEU_LIGHT</Template>
  <TotalTime>1177</TotalTime>
  <Words>848</Words>
  <Application>Microsoft Office PowerPoint</Application>
  <PresentationFormat>Personnalisé</PresentationFormat>
  <Paragraphs>170</Paragraphs>
  <Slides>15</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15</vt:i4>
      </vt:variant>
    </vt:vector>
  </HeadingPairs>
  <TitlesOfParts>
    <vt:vector size="23" baseType="lpstr">
      <vt:lpstr>Arial</vt:lpstr>
      <vt:lpstr>Cambria</vt:lpstr>
      <vt:lpstr>Montserrat</vt:lpstr>
      <vt:lpstr>Wingdings</vt:lpstr>
      <vt:lpstr>Calibri</vt:lpstr>
      <vt:lpstr>Times</vt:lpstr>
      <vt:lpstr>PARIS_PPT_MASQUE_2019_MONTSERRAT_BLEU_LIGHT</vt:lpstr>
      <vt:lpstr>Ville de Paris - Partie 1</vt:lpstr>
      <vt:lpstr>QUELQUES POLICES SPECIALES</vt:lpstr>
      <vt:lpstr>Qu’est ce qu’une police spéciale ?</vt:lpstr>
      <vt:lpstr>Qu’est ce qu’une police spéciale ?</vt:lpstr>
      <vt:lpstr>Qu’est ce qu’une police spéciale ?</vt:lpstr>
      <vt:lpstr>Cas concrets:</vt:lpstr>
      <vt:lpstr>Cas concrets:</vt:lpstr>
      <vt:lpstr>Le cas concret 1: l’importance de la signalétique </vt:lpstr>
      <vt:lpstr>Les pouvoirs des maire en matière de police des baignades </vt:lpstr>
      <vt:lpstr>Le cas concret 2 :  le règlement des cimetière prévoit des interdictions</vt:lpstr>
      <vt:lpstr>Présentation PowerPoint</vt:lpstr>
      <vt:lpstr>Présentation PowerPoint</vt:lpstr>
      <vt:lpstr>Présentation PowerPoint</vt:lpstr>
      <vt:lpstr>Présentation PowerPoint</vt:lpstr>
      <vt:lpstr>La police rurale et le garde champêtre</vt:lpstr>
      <vt:lpstr>Merci !</vt:lpstr>
    </vt:vector>
  </TitlesOfParts>
  <Company>Marie de Paris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une ligne ou deux lignes maximum</dc:title>
  <dc:creator>Benyoucef, Sandrine</dc:creator>
  <cp:lastModifiedBy>Le Puil, Olivier</cp:lastModifiedBy>
  <cp:revision>122</cp:revision>
  <dcterms:created xsi:type="dcterms:W3CDTF">2019-02-21T10:10:22Z</dcterms:created>
  <dcterms:modified xsi:type="dcterms:W3CDTF">2022-07-07T09:45:36Z</dcterms:modified>
</cp:coreProperties>
</file>